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4"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120" d="100"/>
          <a:sy n="120" d="100"/>
        </p:scale>
        <p:origin x="-36" y="78"/>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פנים כפולות ל"משל העץ" - שורשים וענפים</a:t>
            </a:r>
            <a:endParaRPr lang="he-IL" dirty="0"/>
          </a:p>
        </p:txBody>
      </p:sp>
      <p:pic>
        <p:nvPicPr>
          <p:cNvPr id="2" name="מציין מיקום של תמונה 1"/>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t="1000" b="1000"/>
          <a:stretch>
            <a:fillRect/>
          </a:stretch>
        </p:blipFill>
        <p:spPr/>
      </p:pic>
      <p:sp>
        <p:nvSpPr>
          <p:cNvPr id="12" name="מלבן 11"/>
          <p:cNvSpPr/>
          <p:nvPr/>
        </p:nvSpPr>
        <p:spPr>
          <a:xfrm>
            <a:off x="6682740" y="876299"/>
            <a:ext cx="2796540" cy="3356898"/>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lgn="just">
              <a:spcAft>
                <a:spcPts val="600"/>
              </a:spcAft>
            </a:pPr>
            <a:r>
              <a:rPr lang="he-IL" sz="900" b="1" dirty="0" smtClean="0">
                <a:solidFill>
                  <a:schemeClr val="bg1"/>
                </a:solidFill>
                <a:latin typeface="Levenim MT" panose="02010502060101010101" pitchFamily="2" charset="-79"/>
                <a:cs typeface="Levenim MT" panose="02010502060101010101" pitchFamily="2" charset="-79"/>
              </a:rPr>
              <a:t>רקע:</a:t>
            </a:r>
          </a:p>
          <a:p>
            <a:pPr algn="just">
              <a:lnSpc>
                <a:spcPts val="1000"/>
              </a:lnSpc>
            </a:pPr>
            <a:r>
              <a:rPr lang="he-IL" sz="900" dirty="0" smtClean="0">
                <a:solidFill>
                  <a:schemeClr val="bg1"/>
                </a:solidFill>
                <a:latin typeface="Levenim MT" panose="02010502060101010101" pitchFamily="2" charset="-79"/>
                <a:cs typeface="Levenim MT" panose="02010502060101010101" pitchFamily="2" charset="-79"/>
              </a:rPr>
              <a:t>טו בשבט תפס אותנו השנה בארץ ובעולם בליבה של סערה. מזג האוויר הסוער פגע קצת בחגיגת הנטיעות הישראלי, והשאיר אותנו עם ציפייה לשלג, בבתים ליד האח, או בשטח תחת מעילים וחליפות סערה. אז מה עושים בטו בשבט כשאין משימה לאומית משמעותית של נטיעות עצים והתיישבות – נשאר רק סדר טו בשבט שהוא הזדמנות לעסוק בלימוד ובשאלת מערכת היחסים בין האדם לעץ. </a:t>
            </a:r>
          </a:p>
          <a:p>
            <a:pPr algn="just">
              <a:lnSpc>
                <a:spcPts val="1000"/>
              </a:lnSpc>
            </a:pPr>
            <a:r>
              <a:rPr lang="he-IL" sz="900" dirty="0" smtClean="0">
                <a:solidFill>
                  <a:schemeClr val="bg1"/>
                </a:solidFill>
                <a:latin typeface="Levenim MT" panose="02010502060101010101" pitchFamily="2" charset="-79"/>
                <a:cs typeface="Levenim MT" panose="02010502060101010101" pitchFamily="2" charset="-79"/>
              </a:rPr>
              <a:t>.</a:t>
            </a:r>
            <a:endParaRPr lang="he-IL" sz="900" dirty="0">
              <a:solidFill>
                <a:schemeClr val="bg1"/>
              </a:solidFill>
              <a:latin typeface="Levenim MT" panose="02010502060101010101" pitchFamily="2" charset="-79"/>
              <a:cs typeface="Levenim MT" panose="02010502060101010101" pitchFamily="2" charset="-79"/>
            </a:endParaRPr>
          </a:p>
          <a:p>
            <a:pPr algn="just">
              <a:lnSpc>
                <a:spcPts val="1000"/>
              </a:lnSpc>
            </a:pPr>
            <a:r>
              <a:rPr lang="he-IL" sz="900" dirty="0" smtClean="0">
                <a:solidFill>
                  <a:schemeClr val="bg1"/>
                </a:solidFill>
                <a:latin typeface="Levenim MT" panose="02010502060101010101" pitchFamily="2" charset="-79"/>
                <a:cs typeface="Levenim MT" panose="02010502060101010101" pitchFamily="2" charset="-79"/>
              </a:rPr>
              <a:t>חכמי המשנה לפני 2000 שנה כתבו במסכת אבות משל על האדם כעץ. עץ </a:t>
            </a:r>
            <a:r>
              <a:rPr lang="he-IL" sz="900" dirty="0">
                <a:solidFill>
                  <a:schemeClr val="bg1"/>
                </a:solidFill>
                <a:latin typeface="Levenim MT" panose="02010502060101010101" pitchFamily="2" charset="-79"/>
                <a:cs typeface="Levenim MT" panose="02010502060101010101" pitchFamily="2" charset="-79"/>
              </a:rPr>
              <a:t>יציב הוא עץ עם שרשים שמרובים מענפיו, אחרת אין איזון ויציבות</a:t>
            </a:r>
            <a:r>
              <a:rPr lang="he-IL" sz="900" dirty="0" smtClean="0">
                <a:solidFill>
                  <a:schemeClr val="bg1"/>
                </a:solidFill>
                <a:latin typeface="Levenim MT" panose="02010502060101010101" pitchFamily="2" charset="-79"/>
                <a:cs typeface="Levenim MT" panose="02010502060101010101" pitchFamily="2" charset="-79"/>
              </a:rPr>
              <a:t>. וכך </a:t>
            </a:r>
            <a:r>
              <a:rPr lang="he-IL" sz="900" dirty="0">
                <a:solidFill>
                  <a:schemeClr val="bg1"/>
                </a:solidFill>
                <a:latin typeface="Levenim MT" panose="02010502060101010101" pitchFamily="2" charset="-79"/>
                <a:cs typeface="Levenim MT" panose="02010502060101010101" pitchFamily="2" charset="-79"/>
              </a:rPr>
              <a:t>בחיים, אדם שמעשיו מרובים מחכמתו, חכמתו מתקיימת.</a:t>
            </a:r>
          </a:p>
          <a:p>
            <a:pPr algn="just">
              <a:lnSpc>
                <a:spcPts val="1000"/>
              </a:lnSpc>
            </a:pPr>
            <a:endParaRPr lang="he-IL" sz="900" dirty="0">
              <a:solidFill>
                <a:schemeClr val="bg1"/>
              </a:solidFill>
              <a:latin typeface="Levenim MT" panose="02010502060101010101" pitchFamily="2" charset="-79"/>
              <a:cs typeface="Levenim MT" panose="02010502060101010101" pitchFamily="2" charset="-79"/>
            </a:endParaRPr>
          </a:p>
          <a:p>
            <a:pPr algn="just">
              <a:lnSpc>
                <a:spcPts val="1000"/>
              </a:lnSpc>
            </a:pPr>
            <a:r>
              <a:rPr lang="he-IL" sz="900" dirty="0">
                <a:solidFill>
                  <a:schemeClr val="bg1"/>
                </a:solidFill>
                <a:latin typeface="Levenim MT" panose="02010502060101010101" pitchFamily="2" charset="-79"/>
                <a:cs typeface="Levenim MT" panose="02010502060101010101" pitchFamily="2" charset="-79"/>
              </a:rPr>
              <a:t>איך נתרגם משל יפה זה להבנת התקופה בה אנחנו נמצאים</a:t>
            </a:r>
            <a:r>
              <a:rPr lang="he-IL" sz="900" dirty="0" smtClean="0">
                <a:solidFill>
                  <a:schemeClr val="bg1"/>
                </a:solidFill>
                <a:latin typeface="Levenim MT" panose="02010502060101010101" pitchFamily="2" charset="-79"/>
                <a:cs typeface="Levenim MT" panose="02010502060101010101" pitchFamily="2" charset="-79"/>
              </a:rPr>
              <a:t>, תקופה </a:t>
            </a:r>
            <a:r>
              <a:rPr lang="he-IL" sz="900" dirty="0">
                <a:solidFill>
                  <a:schemeClr val="bg1"/>
                </a:solidFill>
                <a:latin typeface="Levenim MT" panose="02010502060101010101" pitchFamily="2" charset="-79"/>
                <a:cs typeface="Levenim MT" panose="02010502060101010101" pitchFamily="2" charset="-79"/>
              </a:rPr>
              <a:t>בה אנו מנסים לקחת אחריות </a:t>
            </a:r>
            <a:r>
              <a:rPr lang="he-IL" sz="900" dirty="0" smtClean="0">
                <a:solidFill>
                  <a:schemeClr val="bg1"/>
                </a:solidFill>
                <a:latin typeface="Levenim MT" panose="02010502060101010101" pitchFamily="2" charset="-79"/>
                <a:cs typeface="Levenim MT" panose="02010502060101010101" pitchFamily="2" charset="-79"/>
              </a:rPr>
              <a:t>מעשית ורוחנית </a:t>
            </a:r>
            <a:r>
              <a:rPr lang="he-IL" sz="900" dirty="0">
                <a:solidFill>
                  <a:schemeClr val="bg1"/>
                </a:solidFill>
                <a:latin typeface="Levenim MT" panose="02010502060101010101" pitchFamily="2" charset="-79"/>
                <a:cs typeface="Levenim MT" panose="02010502060101010101" pitchFamily="2" charset="-79"/>
              </a:rPr>
              <a:t>בתוך ואקום </a:t>
            </a:r>
            <a:r>
              <a:rPr lang="he-IL" sz="900" dirty="0" smtClean="0">
                <a:solidFill>
                  <a:schemeClr val="bg1"/>
                </a:solidFill>
                <a:latin typeface="Levenim MT" panose="02010502060101010101" pitchFamily="2" charset="-79"/>
                <a:cs typeface="Levenim MT" panose="02010502060101010101" pitchFamily="2" charset="-79"/>
              </a:rPr>
              <a:t>מעשי-רוחני שהשאירה </a:t>
            </a:r>
            <a:r>
              <a:rPr lang="he-IL" sz="900" dirty="0">
                <a:solidFill>
                  <a:schemeClr val="bg1"/>
                </a:solidFill>
                <a:latin typeface="Levenim MT" panose="02010502060101010101" pitchFamily="2" charset="-79"/>
                <a:cs typeface="Levenim MT" panose="02010502060101010101" pitchFamily="2" charset="-79"/>
              </a:rPr>
              <a:t>התנועה הציונית המעשית?</a:t>
            </a:r>
          </a:p>
          <a:p>
            <a:pPr algn="just">
              <a:lnSpc>
                <a:spcPts val="1000"/>
              </a:lnSpc>
            </a:pPr>
            <a:endParaRPr lang="he-IL" sz="900" dirty="0">
              <a:solidFill>
                <a:schemeClr val="bg1"/>
              </a:solidFill>
              <a:latin typeface="Levenim MT" panose="02010502060101010101" pitchFamily="2" charset="-79"/>
              <a:cs typeface="Levenim MT" panose="02010502060101010101" pitchFamily="2" charset="-79"/>
            </a:endParaRPr>
          </a:p>
          <a:p>
            <a:pPr algn="just">
              <a:lnSpc>
                <a:spcPts val="1000"/>
              </a:lnSpc>
            </a:pPr>
            <a:r>
              <a:rPr lang="he-IL" sz="900" dirty="0">
                <a:solidFill>
                  <a:schemeClr val="bg1"/>
                </a:solidFill>
                <a:latin typeface="Levenim MT" panose="02010502060101010101" pitchFamily="2" charset="-79"/>
                <a:cs typeface="Levenim MT" panose="02010502060101010101" pitchFamily="2" charset="-79"/>
              </a:rPr>
              <a:t>בלימוד זה נתבונן בשתי פרשנויות הפוכות למשל, ובמרחב העשיה שביניהן – </a:t>
            </a:r>
            <a:r>
              <a:rPr lang="he-IL" sz="900" dirty="0" smtClean="0">
                <a:solidFill>
                  <a:schemeClr val="bg1"/>
                </a:solidFill>
                <a:latin typeface="Levenim MT" panose="02010502060101010101" pitchFamily="2" charset="-79"/>
                <a:cs typeface="Levenim MT" panose="02010502060101010101" pitchFamily="2" charset="-79"/>
              </a:rPr>
              <a:t>שמירת </a:t>
            </a:r>
            <a:r>
              <a:rPr lang="he-IL" sz="900" dirty="0">
                <a:solidFill>
                  <a:schemeClr val="bg1"/>
                </a:solidFill>
                <a:latin typeface="Levenim MT" panose="02010502060101010101" pitchFamily="2" charset="-79"/>
                <a:cs typeface="Levenim MT" panose="02010502060101010101" pitchFamily="2" charset="-79"/>
              </a:rPr>
              <a:t>אדמות המדינה במעשה ובלימוד</a:t>
            </a:r>
          </a:p>
        </p:txBody>
      </p:sp>
      <p:sp>
        <p:nvSpPr>
          <p:cNvPr id="13" name="מלבן 12"/>
          <p:cNvSpPr/>
          <p:nvPr/>
        </p:nvSpPr>
        <p:spPr>
          <a:xfrm>
            <a:off x="6682740" y="4233197"/>
            <a:ext cx="2796540" cy="1765480"/>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00" b="1" dirty="0">
                <a:solidFill>
                  <a:srgbClr val="5E4D36"/>
                </a:solidFill>
                <a:latin typeface="Levenim MT" panose="02010502060101010101" pitchFamily="2" charset="-79"/>
                <a:cs typeface="Levenim MT" panose="02010502060101010101" pitchFamily="2" charset="-79"/>
              </a:rPr>
              <a:t>שאלות לעיון והעמקה: </a:t>
            </a:r>
            <a:endParaRPr lang="he-IL" sz="900" b="1"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900" b="1" dirty="0" smtClean="0">
                <a:solidFill>
                  <a:srgbClr val="5E4D36"/>
                </a:solidFill>
                <a:latin typeface="Levenim MT" panose="02010502060101010101" pitchFamily="2" charset="-79"/>
                <a:cs typeface="Levenim MT" panose="02010502060101010101" pitchFamily="2" charset="-79"/>
              </a:rPr>
              <a:t>א</a:t>
            </a:r>
            <a:r>
              <a:rPr lang="he-IL" sz="900" b="1" dirty="0">
                <a:solidFill>
                  <a:srgbClr val="5E4D36"/>
                </a:solidFill>
                <a:latin typeface="Levenim MT" panose="02010502060101010101" pitchFamily="2" charset="-79"/>
                <a:cs typeface="Levenim MT" panose="02010502060101010101" pitchFamily="2" charset="-79"/>
              </a:rPr>
              <a:t>. </a:t>
            </a:r>
            <a:r>
              <a:rPr lang="he-IL" sz="900" b="1" dirty="0" smtClean="0">
                <a:solidFill>
                  <a:srgbClr val="5E4D36"/>
                </a:solidFill>
                <a:latin typeface="Levenim MT" panose="02010502060101010101" pitchFamily="2" charset="-79"/>
                <a:cs typeface="Levenim MT" panose="02010502060101010101" pitchFamily="2" charset="-79"/>
              </a:rPr>
              <a:t>משל העץ</a:t>
            </a:r>
            <a:endParaRPr lang="he-IL" sz="900" b="1"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900" dirty="0" smtClean="0">
                <a:solidFill>
                  <a:srgbClr val="5E4D36"/>
                </a:solidFill>
                <a:latin typeface="Levenim MT" panose="02010502060101010101" pitchFamily="2" charset="-79"/>
                <a:cs typeface="Levenim MT" panose="02010502060101010101" pitchFamily="2" charset="-79"/>
              </a:rPr>
              <a:t>השוו בין המשל לנמשל – היכן הנמשל בא היום לידי ביטוי?</a:t>
            </a:r>
            <a:endParaRPr lang="he-IL" sz="900" dirty="0">
              <a:solidFill>
                <a:srgbClr val="5E4D36"/>
              </a:solidFill>
              <a:latin typeface="Levenim MT" panose="02010502060101010101" pitchFamily="2" charset="-79"/>
              <a:cs typeface="Levenim MT" panose="02010502060101010101" pitchFamily="2" charset="-79"/>
            </a:endParaRPr>
          </a:p>
          <a:p>
            <a:pPr>
              <a:lnSpc>
                <a:spcPts val="1000"/>
              </a:lnSpc>
            </a:pPr>
            <a:r>
              <a:rPr lang="he-IL" sz="900" b="1" dirty="0" smtClean="0">
                <a:solidFill>
                  <a:srgbClr val="5E4D36"/>
                </a:solidFill>
                <a:latin typeface="Levenim MT" panose="02010502060101010101" pitchFamily="2" charset="-79"/>
                <a:cs typeface="Levenim MT" panose="02010502060101010101" pitchFamily="2" charset="-79"/>
              </a:rPr>
              <a:t>ב</a:t>
            </a:r>
            <a:r>
              <a:rPr lang="he-IL" sz="900" b="1" dirty="0">
                <a:solidFill>
                  <a:srgbClr val="5E4D36"/>
                </a:solidFill>
                <a:latin typeface="Levenim MT" panose="02010502060101010101" pitchFamily="2" charset="-79"/>
                <a:cs typeface="Levenim MT" panose="02010502060101010101" pitchFamily="2" charset="-79"/>
              </a:rPr>
              <a:t>. </a:t>
            </a:r>
            <a:r>
              <a:rPr lang="he-IL" sz="900" b="1" dirty="0" smtClean="0">
                <a:solidFill>
                  <a:srgbClr val="5E4D36"/>
                </a:solidFill>
                <a:latin typeface="Levenim MT" panose="02010502060101010101" pitchFamily="2" charset="-79"/>
                <a:cs typeface="Levenim MT" panose="02010502060101010101" pitchFamily="2" charset="-79"/>
              </a:rPr>
              <a:t>בחזרה לאיזון</a:t>
            </a:r>
          </a:p>
          <a:p>
            <a:pPr marL="171450" indent="-171450">
              <a:lnSpc>
                <a:spcPts val="1000"/>
              </a:lnSpc>
              <a:buFont typeface="Arial" panose="020B0604020202020204" pitchFamily="34" charset="0"/>
              <a:buChar char="•"/>
            </a:pPr>
            <a:r>
              <a:rPr lang="he-IL" sz="900" dirty="0" smtClean="0">
                <a:solidFill>
                  <a:srgbClr val="5E4D36"/>
                </a:solidFill>
                <a:latin typeface="Levenim MT" panose="02010502060101010101" pitchFamily="2" charset="-79"/>
                <a:cs typeface="Levenim MT" panose="02010502060101010101" pitchFamily="2" charset="-79"/>
              </a:rPr>
              <a:t>ע"פ פרשנות זו: מהו הנמשל של השורשים ומהו הנמשל של הענפים? מה משמעות המשל?</a:t>
            </a:r>
          </a:p>
          <a:p>
            <a:pPr>
              <a:lnSpc>
                <a:spcPts val="1000"/>
              </a:lnSpc>
            </a:pPr>
            <a:r>
              <a:rPr lang="he-IL" sz="900" b="1" dirty="0" smtClean="0">
                <a:solidFill>
                  <a:srgbClr val="5E4D36"/>
                </a:solidFill>
                <a:latin typeface="Levenim MT" panose="02010502060101010101" pitchFamily="2" charset="-79"/>
                <a:cs typeface="Levenim MT" panose="02010502060101010101" pitchFamily="2" charset="-79"/>
              </a:rPr>
              <a:t>ג</a:t>
            </a:r>
            <a:r>
              <a:rPr lang="he-IL" sz="900" b="1" dirty="0">
                <a:solidFill>
                  <a:srgbClr val="5E4D36"/>
                </a:solidFill>
                <a:latin typeface="Levenim MT" panose="02010502060101010101" pitchFamily="2" charset="-79"/>
                <a:cs typeface="Levenim MT" panose="02010502060101010101" pitchFamily="2" charset="-79"/>
              </a:rPr>
              <a:t>. </a:t>
            </a:r>
            <a:r>
              <a:rPr lang="he-IL" sz="900" b="1" dirty="0" smtClean="0">
                <a:solidFill>
                  <a:srgbClr val="5E4D36"/>
                </a:solidFill>
                <a:latin typeface="Levenim MT" panose="02010502060101010101" pitchFamily="2" charset="-79"/>
                <a:cs typeface="Levenim MT" panose="02010502060101010101" pitchFamily="2" charset="-79"/>
              </a:rPr>
              <a:t>היפוך הנמשל</a:t>
            </a:r>
            <a:endParaRPr lang="he-IL" sz="900" b="1"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900" dirty="0" smtClean="0">
                <a:solidFill>
                  <a:srgbClr val="5E4D36"/>
                </a:solidFill>
                <a:latin typeface="Levenim MT" panose="02010502060101010101" pitchFamily="2" charset="-79"/>
                <a:cs typeface="Levenim MT" panose="02010502060101010101" pitchFamily="2" charset="-79"/>
              </a:rPr>
              <a:t>ע"פ היפוך הנמשל: מהם השורשים, מהם הענפים? מה משמעות המשל?</a:t>
            </a:r>
          </a:p>
          <a:p>
            <a:pPr marL="171450" indent="-171450">
              <a:lnSpc>
                <a:spcPts val="1000"/>
              </a:lnSpc>
              <a:buFont typeface="Arial" panose="020B0604020202020204" pitchFamily="34" charset="0"/>
              <a:buChar char="•"/>
            </a:pPr>
            <a:r>
              <a:rPr lang="he-IL" sz="900" dirty="0" smtClean="0">
                <a:solidFill>
                  <a:srgbClr val="5E4D36"/>
                </a:solidFill>
                <a:latin typeface="Levenim MT" panose="02010502060101010101" pitchFamily="2" charset="-79"/>
                <a:cs typeface="Levenim MT" panose="02010502060101010101" pitchFamily="2" charset="-79"/>
              </a:rPr>
              <a:t>מההשוואה בין שתי הפרשנויות, איזו נקודה מדגישה כל פרשנות?</a:t>
            </a:r>
          </a:p>
          <a:p>
            <a:pPr marL="171450" indent="-171450">
              <a:lnSpc>
                <a:spcPts val="1000"/>
              </a:lnSpc>
            </a:pPr>
            <a:endParaRPr lang="he-IL" sz="900"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א. </a:t>
            </a:r>
            <a:r>
              <a:rPr lang="he-IL" sz="950" b="1" dirty="0" smtClean="0">
                <a:solidFill>
                  <a:srgbClr val="5E4D36"/>
                </a:solidFill>
                <a:latin typeface="Levenim MT" panose="02010502060101010101" pitchFamily="2" charset="-79"/>
                <a:cs typeface="Levenim MT" panose="02010502060101010101" pitchFamily="2" charset="-79"/>
              </a:rPr>
              <a:t>משל העץ</a:t>
            </a:r>
            <a:endParaRPr lang="he-IL" sz="950" b="1"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1000" dirty="0">
                <a:solidFill>
                  <a:srgbClr val="5E4D36"/>
                </a:solidFill>
                <a:latin typeface="Levenim MT" panose="02010502060101010101" pitchFamily="2" charset="-79"/>
                <a:cs typeface="Levenim MT" panose="02010502060101010101" pitchFamily="2" charset="-79"/>
              </a:rPr>
              <a:t>כל שחכמתו  מרובה ממעשיו, למה הוא דומה? - לאילן שענפיו מרובין ושורשיו </a:t>
            </a:r>
            <a:r>
              <a:rPr lang="he-IL" sz="1000" dirty="0" err="1">
                <a:solidFill>
                  <a:srgbClr val="5E4D36"/>
                </a:solidFill>
                <a:latin typeface="Levenim MT" panose="02010502060101010101" pitchFamily="2" charset="-79"/>
                <a:cs typeface="Levenim MT" panose="02010502060101010101" pitchFamily="2" charset="-79"/>
              </a:rPr>
              <a:t>מועטין</a:t>
            </a:r>
            <a:r>
              <a:rPr lang="he-IL" sz="1000" dirty="0">
                <a:solidFill>
                  <a:srgbClr val="5E4D36"/>
                </a:solidFill>
                <a:latin typeface="Levenim MT" panose="02010502060101010101" pitchFamily="2" charset="-79"/>
                <a:cs typeface="Levenim MT" panose="02010502060101010101" pitchFamily="2" charset="-79"/>
              </a:rPr>
              <a:t>, והרוח באה </a:t>
            </a:r>
            <a:r>
              <a:rPr lang="he-IL" sz="1000" dirty="0" err="1">
                <a:solidFill>
                  <a:srgbClr val="5E4D36"/>
                </a:solidFill>
                <a:latin typeface="Levenim MT" panose="02010502060101010101" pitchFamily="2" charset="-79"/>
                <a:cs typeface="Levenim MT" panose="02010502060101010101" pitchFamily="2" charset="-79"/>
              </a:rPr>
              <a:t>ועוקרתו</a:t>
            </a:r>
            <a:r>
              <a:rPr lang="he-IL" sz="1000" dirty="0">
                <a:solidFill>
                  <a:srgbClr val="5E4D36"/>
                </a:solidFill>
                <a:latin typeface="Levenim MT" panose="02010502060101010101" pitchFamily="2" charset="-79"/>
                <a:cs typeface="Levenim MT" panose="02010502060101010101" pitchFamily="2" charset="-79"/>
              </a:rPr>
              <a:t> </a:t>
            </a:r>
            <a:r>
              <a:rPr lang="he-IL" sz="1000" dirty="0" smtClean="0">
                <a:solidFill>
                  <a:srgbClr val="5E4D36"/>
                </a:solidFill>
                <a:latin typeface="Levenim MT" panose="02010502060101010101" pitchFamily="2" charset="-79"/>
                <a:cs typeface="Levenim MT" panose="02010502060101010101" pitchFamily="2" charset="-79"/>
              </a:rPr>
              <a:t> </a:t>
            </a:r>
            <a:r>
              <a:rPr lang="he-IL" sz="1000" dirty="0" err="1" smtClean="0">
                <a:solidFill>
                  <a:srgbClr val="5E4D36"/>
                </a:solidFill>
                <a:latin typeface="Levenim MT" panose="02010502060101010101" pitchFamily="2" charset="-79"/>
                <a:cs typeface="Levenim MT" panose="02010502060101010101" pitchFamily="2" charset="-79"/>
              </a:rPr>
              <a:t>והופכתו</a:t>
            </a:r>
            <a:r>
              <a:rPr lang="he-IL" sz="1000" dirty="0" smtClean="0">
                <a:solidFill>
                  <a:srgbClr val="5E4D36"/>
                </a:solidFill>
                <a:latin typeface="Levenim MT" panose="02010502060101010101" pitchFamily="2" charset="-79"/>
                <a:cs typeface="Levenim MT" panose="02010502060101010101" pitchFamily="2" charset="-79"/>
              </a:rPr>
              <a:t> </a:t>
            </a:r>
            <a:r>
              <a:rPr lang="he-IL" sz="1000" dirty="0">
                <a:solidFill>
                  <a:srgbClr val="5E4D36"/>
                </a:solidFill>
                <a:latin typeface="Levenim MT" panose="02010502060101010101" pitchFamily="2" charset="-79"/>
                <a:cs typeface="Levenim MT" panose="02010502060101010101" pitchFamily="2" charset="-79"/>
              </a:rPr>
              <a:t>על פניו;</a:t>
            </a:r>
          </a:p>
          <a:p>
            <a:pPr algn="just">
              <a:lnSpc>
                <a:spcPct val="150000"/>
              </a:lnSpc>
            </a:pPr>
            <a:endParaRPr lang="he-IL" sz="1000"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1000" dirty="0">
                <a:solidFill>
                  <a:srgbClr val="5E4D36"/>
                </a:solidFill>
                <a:latin typeface="Levenim MT" panose="02010502060101010101" pitchFamily="2" charset="-79"/>
                <a:cs typeface="Levenim MT" panose="02010502060101010101" pitchFamily="2" charset="-79"/>
              </a:rPr>
              <a:t>אבל  כל שמעשיו מרובין מחכמתו, למה הוא דומה? - לאילן שענפיו </a:t>
            </a:r>
            <a:r>
              <a:rPr lang="he-IL" sz="1000" dirty="0" err="1">
                <a:solidFill>
                  <a:srgbClr val="5E4D36"/>
                </a:solidFill>
                <a:latin typeface="Levenim MT" panose="02010502060101010101" pitchFamily="2" charset="-79"/>
                <a:cs typeface="Levenim MT" panose="02010502060101010101" pitchFamily="2" charset="-79"/>
              </a:rPr>
              <a:t>מועטין</a:t>
            </a:r>
            <a:r>
              <a:rPr lang="he-IL" sz="1000" dirty="0">
                <a:solidFill>
                  <a:srgbClr val="5E4D36"/>
                </a:solidFill>
                <a:latin typeface="Levenim MT" panose="02010502060101010101" pitchFamily="2" charset="-79"/>
                <a:cs typeface="Levenim MT" panose="02010502060101010101" pitchFamily="2" charset="-79"/>
              </a:rPr>
              <a:t> ושורשיו מרובין, שאפילו כל הרוחות שבעולם באות ונושבות בו אין מזיזות אותו ממקומו, שנאמר: 'וְהָיָה כְּעֵץ שָׁתוּל עַל-פַּלְגֵי-מָיִם'.</a:t>
            </a: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פרקי אבות  פרק ג' משנה י"ז</a:t>
            </a: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2484407" y="980535"/>
            <a:ext cx="1921259"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a:t>
            </a:r>
            <a:r>
              <a:rPr lang="he-IL" sz="950" b="1" dirty="0">
                <a:solidFill>
                  <a:srgbClr val="5E4D36"/>
                </a:solidFill>
                <a:latin typeface="Levenim MT" panose="02010502060101010101" pitchFamily="2" charset="-79"/>
                <a:cs typeface="Levenim MT" panose="02010502060101010101" pitchFamily="2" charset="-79"/>
              </a:rPr>
              <a:t>בחזרה לאיזון </a:t>
            </a:r>
            <a:r>
              <a:rPr lang="he-IL" sz="950" b="1" dirty="0" smtClean="0">
                <a:solidFill>
                  <a:srgbClr val="5E4D36"/>
                </a:solidFill>
                <a:latin typeface="Levenim MT" panose="02010502060101010101" pitchFamily="2" charset="-79"/>
                <a:cs typeface="Levenim MT" panose="02010502060101010101" pitchFamily="2" charset="-79"/>
              </a:rPr>
              <a:t>ממצב של שרשים מרובים - חיי עשייה, </a:t>
            </a:r>
            <a:r>
              <a:rPr lang="he-IL" sz="950" b="1" dirty="0">
                <a:solidFill>
                  <a:srgbClr val="5E4D36"/>
                </a:solidFill>
                <a:latin typeface="Levenim MT" panose="02010502060101010101" pitchFamily="2" charset="-79"/>
                <a:cs typeface="Levenim MT" panose="02010502060101010101" pitchFamily="2" charset="-79"/>
              </a:rPr>
              <a:t>וענפים </a:t>
            </a:r>
            <a:r>
              <a:rPr lang="he-IL" sz="950" b="1" dirty="0" smtClean="0">
                <a:solidFill>
                  <a:srgbClr val="5E4D36"/>
                </a:solidFill>
                <a:latin typeface="Levenim MT" panose="02010502060101010101" pitchFamily="2" charset="-79"/>
                <a:cs typeface="Levenim MT" panose="02010502060101010101" pitchFamily="2" charset="-79"/>
              </a:rPr>
              <a:t>מועטים – חיי רוח.</a:t>
            </a:r>
            <a:endParaRPr lang="he-IL" sz="950" b="1"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מעניין להסתכל על ההיסטוריה היהודית בפרספקטיבה רחבה. מאז שהעם היהודי ישב בארצו, בבית ראשון ובבית שני – העם היהודי חיי חיים </a:t>
            </a:r>
            <a:r>
              <a:rPr lang="he-IL" sz="700" dirty="0" smtClean="0">
                <a:solidFill>
                  <a:srgbClr val="5E4D36"/>
                </a:solidFill>
                <a:latin typeface="Levenim MT" panose="02010502060101010101" pitchFamily="2" charset="-79"/>
                <a:cs typeface="Levenim MT" panose="02010502060101010101" pitchFamily="2" charset="-79"/>
              </a:rPr>
              <a:t>מלאי </a:t>
            </a:r>
            <a:r>
              <a:rPr lang="he-IL" sz="700" dirty="0" err="1" smtClean="0">
                <a:solidFill>
                  <a:srgbClr val="5E4D36"/>
                </a:solidFill>
                <a:latin typeface="Levenim MT" panose="02010502060101010101" pitchFamily="2" charset="-79"/>
                <a:cs typeface="Levenim MT" panose="02010502060101010101" pitchFamily="2" charset="-79"/>
              </a:rPr>
              <a:t>עשיה</a:t>
            </a:r>
            <a:r>
              <a:rPr lang="he-IL" sz="700" dirty="0" smtClean="0">
                <a:solidFill>
                  <a:srgbClr val="5E4D36"/>
                </a:solidFill>
                <a:latin typeface="Levenim MT" panose="02010502060101010101" pitchFamily="2" charset="-79"/>
                <a:cs typeface="Levenim MT" panose="02010502060101010101" pitchFamily="2" charset="-79"/>
              </a:rPr>
              <a:t> </a:t>
            </a:r>
            <a:r>
              <a:rPr lang="he-IL" sz="700" dirty="0">
                <a:solidFill>
                  <a:srgbClr val="5E4D36"/>
                </a:solidFill>
                <a:latin typeface="Levenim MT" panose="02010502060101010101" pitchFamily="2" charset="-79"/>
                <a:cs typeface="Levenim MT" panose="02010502060101010101" pitchFamily="2" charset="-79"/>
              </a:rPr>
              <a:t>של עם היושב בארצו – חקלאות, ביטחון, תעשייה, </a:t>
            </a:r>
            <a:r>
              <a:rPr lang="he-IL" sz="700" dirty="0" err="1">
                <a:solidFill>
                  <a:srgbClr val="5E4D36"/>
                </a:solidFill>
                <a:latin typeface="Levenim MT" panose="02010502060101010101" pitchFamily="2" charset="-79"/>
                <a:cs typeface="Levenim MT" panose="02010502060101010101" pitchFamily="2" charset="-79"/>
              </a:rPr>
              <a:t>וכו</a:t>
            </a:r>
            <a:r>
              <a:rPr lang="he-IL" sz="700" dirty="0">
                <a:solidFill>
                  <a:srgbClr val="5E4D36"/>
                </a:solidFill>
                <a:latin typeface="Levenim MT" panose="02010502060101010101" pitchFamily="2" charset="-79"/>
                <a:cs typeface="Levenim MT" panose="02010502060101010101" pitchFamily="2" charset="-79"/>
              </a:rPr>
              <a:t>'. </a:t>
            </a: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ניתן </a:t>
            </a:r>
            <a:r>
              <a:rPr lang="he-IL" sz="700" dirty="0">
                <a:solidFill>
                  <a:srgbClr val="5E4D36"/>
                </a:solidFill>
                <a:latin typeface="Levenim MT" panose="02010502060101010101" pitchFamily="2" charset="-79"/>
                <a:cs typeface="Levenim MT" panose="02010502060101010101" pitchFamily="2" charset="-79"/>
              </a:rPr>
              <a:t>לדמות את המצב הזה להעמקת </a:t>
            </a:r>
            <a:r>
              <a:rPr lang="he-IL" sz="700" dirty="0" smtClean="0">
                <a:solidFill>
                  <a:srgbClr val="5E4D36"/>
                </a:solidFill>
                <a:latin typeface="Levenim MT" panose="02010502060101010101" pitchFamily="2" charset="-79"/>
                <a:cs typeface="Levenim MT" panose="02010502060101010101" pitchFamily="2" charset="-79"/>
              </a:rPr>
              <a:t>ה"שורשים" (מעשים) </a:t>
            </a:r>
            <a:r>
              <a:rPr lang="he-IL" sz="700" dirty="0">
                <a:solidFill>
                  <a:srgbClr val="5E4D36"/>
                </a:solidFill>
                <a:latin typeface="Levenim MT" panose="02010502060101010101" pitchFamily="2" charset="-79"/>
                <a:cs typeface="Levenim MT" panose="02010502060101010101" pitchFamily="2" charset="-79"/>
              </a:rPr>
              <a:t>של העץ. </a:t>
            </a: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באותם </a:t>
            </a:r>
            <a:r>
              <a:rPr lang="he-IL" sz="700" dirty="0">
                <a:solidFill>
                  <a:srgbClr val="5E4D36"/>
                </a:solidFill>
                <a:latin typeface="Levenim MT" panose="02010502060101010101" pitchFamily="2" charset="-79"/>
                <a:cs typeface="Levenim MT" panose="02010502060101010101" pitchFamily="2" charset="-79"/>
              </a:rPr>
              <a:t>ימים במקביל להעמקת שורשי הקיום, העם </a:t>
            </a:r>
            <a:r>
              <a:rPr lang="he-IL" sz="700" dirty="0" smtClean="0">
                <a:solidFill>
                  <a:srgbClr val="5E4D36"/>
                </a:solidFill>
                <a:latin typeface="Levenim MT" panose="02010502060101010101" pitchFamily="2" charset="-79"/>
                <a:cs typeface="Levenim MT" panose="02010502060101010101" pitchFamily="2" charset="-79"/>
              </a:rPr>
              <a:t>עסק </a:t>
            </a:r>
            <a:r>
              <a:rPr lang="he-IL" sz="700" dirty="0">
                <a:solidFill>
                  <a:srgbClr val="5E4D36"/>
                </a:solidFill>
                <a:latin typeface="Levenim MT" panose="02010502060101010101" pitchFamily="2" charset="-79"/>
                <a:cs typeface="Levenim MT" panose="02010502060101010101" pitchFamily="2" charset="-79"/>
              </a:rPr>
              <a:t>וייצר גם חיי רוח, שהם הענפים במשל העץ. </a:t>
            </a:r>
            <a:r>
              <a:rPr lang="he-IL" sz="700" dirty="0" smtClean="0">
                <a:solidFill>
                  <a:srgbClr val="5E4D36"/>
                </a:solidFill>
                <a:latin typeface="Levenim MT" panose="02010502060101010101" pitchFamily="2" charset="-79"/>
                <a:cs typeface="Levenim MT" panose="02010502060101010101" pitchFamily="2" charset="-79"/>
              </a:rPr>
              <a:t>מצב </a:t>
            </a:r>
            <a:r>
              <a:rPr lang="he-IL" sz="700" dirty="0">
                <a:solidFill>
                  <a:srgbClr val="5E4D36"/>
                </a:solidFill>
                <a:latin typeface="Levenim MT" panose="02010502060101010101" pitchFamily="2" charset="-79"/>
                <a:cs typeface="Levenim MT" panose="02010502060101010101" pitchFamily="2" charset="-79"/>
              </a:rPr>
              <a:t>זה הוא מצב של </a:t>
            </a:r>
            <a:r>
              <a:rPr lang="he-IL" sz="700" b="1" dirty="0">
                <a:solidFill>
                  <a:srgbClr val="5E4D36"/>
                </a:solidFill>
                <a:latin typeface="Levenim MT" panose="02010502060101010101" pitchFamily="2" charset="-79"/>
                <a:cs typeface="Levenim MT" panose="02010502060101010101" pitchFamily="2" charset="-79"/>
              </a:rPr>
              <a:t>'שורשיו מרובים מחוכמתו'. כלומר איזון של חיים של עם בארצו  עם חיי רוח.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לאחר שרוב העם עזב את הארץ והתפזר על פני כל </a:t>
            </a:r>
            <a:r>
              <a:rPr lang="he-IL" sz="700" dirty="0" smtClean="0">
                <a:solidFill>
                  <a:srgbClr val="5E4D36"/>
                </a:solidFill>
                <a:latin typeface="Levenim MT" panose="02010502060101010101" pitchFamily="2" charset="-79"/>
                <a:cs typeface="Levenim MT" panose="02010502060101010101" pitchFamily="2" charset="-79"/>
              </a:rPr>
              <a:t>התבל בגלות, </a:t>
            </a:r>
            <a:r>
              <a:rPr lang="he-IL" sz="700" dirty="0">
                <a:solidFill>
                  <a:srgbClr val="5E4D36"/>
                </a:solidFill>
                <a:latin typeface="Levenim MT" panose="02010502060101010101" pitchFamily="2" charset="-79"/>
                <a:cs typeface="Levenim MT" panose="02010502060101010101" pitchFamily="2" charset="-79"/>
              </a:rPr>
              <a:t>כל המערכת של החיים הטבעית התדלדלה, </a:t>
            </a:r>
            <a:r>
              <a:rPr lang="he-IL" sz="700" b="1" dirty="0">
                <a:solidFill>
                  <a:srgbClr val="5E4D36"/>
                </a:solidFill>
                <a:latin typeface="Levenim MT" panose="02010502060101010101" pitchFamily="2" charset="-79"/>
                <a:cs typeface="Levenim MT" panose="02010502060101010101" pitchFamily="2" charset="-79"/>
              </a:rPr>
              <a:t>וחיי הרוח הפכו להיות המרכיב העיקרי.</a:t>
            </a:r>
            <a:r>
              <a:rPr lang="he-IL" sz="700" dirty="0">
                <a:solidFill>
                  <a:srgbClr val="5E4D36"/>
                </a:solidFill>
                <a:latin typeface="Levenim MT" panose="02010502060101010101" pitchFamily="2" charset="-79"/>
                <a:cs typeface="Levenim MT" panose="02010502060101010101" pitchFamily="2" charset="-79"/>
              </a:rPr>
              <a:t> היהודים חיו בקהילות ושמו דגש רב על חיי הדת. כך נוצר </a:t>
            </a:r>
            <a:r>
              <a:rPr lang="he-IL" sz="700" b="1" dirty="0">
                <a:solidFill>
                  <a:srgbClr val="5E4D36"/>
                </a:solidFill>
                <a:latin typeface="Levenim MT" panose="02010502060101010101" pitchFamily="2" charset="-79"/>
                <a:cs typeface="Levenim MT" panose="02010502060101010101" pitchFamily="2" charset="-79"/>
              </a:rPr>
              <a:t>מצב של 'ענפיו מרובים משורשיו'. </a:t>
            </a:r>
            <a:r>
              <a:rPr lang="he-IL" sz="700" dirty="0">
                <a:solidFill>
                  <a:srgbClr val="5E4D36"/>
                </a:solidFill>
                <a:latin typeface="Levenim MT" panose="02010502060101010101" pitchFamily="2" charset="-79"/>
                <a:cs typeface="Levenim MT" panose="02010502060101010101" pitchFamily="2" charset="-79"/>
              </a:rPr>
              <a:t>זהו מצב לא יציב. </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ניתן לומר שהמהפכה </a:t>
            </a:r>
            <a:r>
              <a:rPr lang="he-IL" sz="700" dirty="0">
                <a:solidFill>
                  <a:srgbClr val="5E4D36"/>
                </a:solidFill>
                <a:latin typeface="Levenim MT" panose="02010502060101010101" pitchFamily="2" charset="-79"/>
                <a:cs typeface="Levenim MT" panose="02010502060101010101" pitchFamily="2" charset="-79"/>
              </a:rPr>
              <a:t>הציונית הייתה תוצאה  של </a:t>
            </a:r>
            <a:r>
              <a:rPr lang="he-IL" sz="700" b="1" dirty="0">
                <a:solidFill>
                  <a:srgbClr val="5E4D36"/>
                </a:solidFill>
                <a:latin typeface="Levenim MT" panose="02010502060101010101" pitchFamily="2" charset="-79"/>
                <a:cs typeface="Levenim MT" panose="02010502060101010101" pitchFamily="2" charset="-79"/>
              </a:rPr>
              <a:t>תחושת חוסר היציבות </a:t>
            </a:r>
            <a:r>
              <a:rPr lang="he-IL" sz="700" b="1" dirty="0" smtClean="0">
                <a:solidFill>
                  <a:srgbClr val="5E4D36"/>
                </a:solidFill>
                <a:latin typeface="Levenim MT" panose="02010502060101010101" pitchFamily="2" charset="-79"/>
                <a:cs typeface="Levenim MT" panose="02010502060101010101" pitchFamily="2" charset="-79"/>
              </a:rPr>
              <a:t>שבענפים </a:t>
            </a:r>
            <a:r>
              <a:rPr lang="he-IL" sz="700" b="1" dirty="0">
                <a:solidFill>
                  <a:srgbClr val="5E4D36"/>
                </a:solidFill>
                <a:latin typeface="Levenim MT" panose="02010502060101010101" pitchFamily="2" charset="-79"/>
                <a:cs typeface="Levenim MT" panose="02010502060101010101" pitchFamily="2" charset="-79"/>
              </a:rPr>
              <a:t>מרובים ושורש מועט</a:t>
            </a:r>
            <a:r>
              <a:rPr lang="he-IL" sz="700" dirty="0">
                <a:solidFill>
                  <a:srgbClr val="5E4D36"/>
                </a:solidFill>
                <a:latin typeface="Levenim MT" panose="02010502060101010101" pitchFamily="2" charset="-79"/>
                <a:cs typeface="Levenim MT" panose="02010502060101010101" pitchFamily="2" charset="-79"/>
              </a:rPr>
              <a:t>. על כן חלק גדול מ</a:t>
            </a:r>
            <a:r>
              <a:rPr lang="he-IL" sz="700" b="1" dirty="0">
                <a:solidFill>
                  <a:srgbClr val="5E4D36"/>
                </a:solidFill>
                <a:latin typeface="Levenim MT" panose="02010502060101010101" pitchFamily="2" charset="-79"/>
                <a:cs typeface="Levenim MT" panose="02010502060101010101" pitchFamily="2" charset="-79"/>
              </a:rPr>
              <a:t>החלוצים</a:t>
            </a:r>
            <a:r>
              <a:rPr lang="he-IL" sz="700" dirty="0">
                <a:solidFill>
                  <a:srgbClr val="5E4D36"/>
                </a:solidFill>
                <a:latin typeface="Levenim MT" panose="02010502060101010101" pitchFamily="2" charset="-79"/>
                <a:cs typeface="Levenim MT" panose="02010502060101010101" pitchFamily="2" charset="-79"/>
              </a:rPr>
              <a:t>, </a:t>
            </a:r>
            <a:r>
              <a:rPr lang="he-IL" sz="700" dirty="0" smtClean="0">
                <a:solidFill>
                  <a:srgbClr val="5E4D36"/>
                </a:solidFill>
                <a:latin typeface="Levenim MT" panose="02010502060101010101" pitchFamily="2" charset="-79"/>
                <a:cs typeface="Levenim MT" panose="02010502060101010101" pitchFamily="2" charset="-79"/>
              </a:rPr>
              <a:t>(באופן </a:t>
            </a:r>
            <a:r>
              <a:rPr lang="he-IL" sz="700" dirty="0">
                <a:solidFill>
                  <a:srgbClr val="5E4D36"/>
                </a:solidFill>
                <a:latin typeface="Levenim MT" panose="02010502060101010101" pitchFamily="2" charset="-79"/>
                <a:cs typeface="Levenim MT" panose="02010502060101010101" pitchFamily="2" charset="-79"/>
              </a:rPr>
              <a:t>מובהק העליות השנייה </a:t>
            </a:r>
            <a:r>
              <a:rPr lang="he-IL" sz="700" dirty="0" smtClean="0">
                <a:solidFill>
                  <a:srgbClr val="5E4D36"/>
                </a:solidFill>
                <a:latin typeface="Levenim MT" panose="02010502060101010101" pitchFamily="2" charset="-79"/>
                <a:cs typeface="Levenim MT" panose="02010502060101010101" pitchFamily="2" charset="-79"/>
              </a:rPr>
              <a:t>והשלישית), </a:t>
            </a:r>
            <a:r>
              <a:rPr lang="he-IL" sz="700" b="1" dirty="0">
                <a:solidFill>
                  <a:srgbClr val="5E4D36"/>
                </a:solidFill>
                <a:latin typeface="Levenim MT" panose="02010502060101010101" pitchFamily="2" charset="-79"/>
                <a:cs typeface="Levenim MT" panose="02010502060101010101" pitchFamily="2" charset="-79"/>
              </a:rPr>
              <a:t>קיצצו את רוב רובם של הענפים – חיי הרוח היהודיים, לטובת הצמחת השורשים של חיי מעשה של עם היושב בארצו</a:t>
            </a:r>
            <a:r>
              <a:rPr lang="he-IL" sz="700" dirty="0">
                <a:solidFill>
                  <a:srgbClr val="5E4D36"/>
                </a:solidFill>
                <a:latin typeface="Levenim MT" panose="02010502060101010101" pitchFamily="2" charset="-79"/>
                <a:cs typeface="Levenim MT" panose="02010502060101010101" pitchFamily="2" charset="-79"/>
              </a:rPr>
              <a:t>. ושוב נוצר חוסר איזון בין שורשים מרובים לענפים מדולדלים מאוד. </a:t>
            </a: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כיום ניתן להבין יפה יותר את הקשר בין ענפי עץ לבין עולם הרוח והחכמה.</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אין </a:t>
            </a:r>
            <a:r>
              <a:rPr lang="he-IL" sz="700" dirty="0">
                <a:solidFill>
                  <a:srgbClr val="5E4D36"/>
                </a:solidFill>
                <a:latin typeface="Levenim MT" panose="02010502060101010101" pitchFamily="2" charset="-79"/>
                <a:cs typeface="Levenim MT" panose="02010502060101010101" pitchFamily="2" charset="-79"/>
              </a:rPr>
              <a:t>דרך לעץ לשרוד ללא הענפים, העלים ושאר האמצעים של העץ לייצר את תהליכי הפוטו-סינתזה והחיים. עץ ללא ענפים מתדלדל ושורשיי חייו מתנוונים. אנו רואים זאת בתהליך ההרסני </a:t>
            </a:r>
            <a:r>
              <a:rPr lang="he-IL" sz="700" dirty="0" smtClean="0">
                <a:solidFill>
                  <a:srgbClr val="5E4D36"/>
                </a:solidFill>
                <a:latin typeface="Levenim MT" panose="02010502060101010101" pitchFamily="2" charset="-79"/>
                <a:cs typeface="Levenim MT" panose="02010502060101010101" pitchFamily="2" charset="-79"/>
              </a:rPr>
              <a:t>שמגיע לניתוק </a:t>
            </a:r>
            <a:r>
              <a:rPr lang="he-IL" sz="700" dirty="0">
                <a:solidFill>
                  <a:srgbClr val="5E4D36"/>
                </a:solidFill>
                <a:latin typeface="Levenim MT" panose="02010502060101010101" pitchFamily="2" charset="-79"/>
                <a:cs typeface="Levenim MT" panose="02010502060101010101" pitchFamily="2" charset="-79"/>
              </a:rPr>
              <a:t>מהאדמה ומחיי המעשה. </a:t>
            </a: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לכן </a:t>
            </a:r>
            <a:r>
              <a:rPr lang="he-IL" sz="700" dirty="0">
                <a:solidFill>
                  <a:srgbClr val="5E4D36"/>
                </a:solidFill>
                <a:latin typeface="Levenim MT" panose="02010502060101010101" pitchFamily="2" charset="-79"/>
                <a:cs typeface="Levenim MT" panose="02010502060101010101" pitchFamily="2" charset="-79"/>
              </a:rPr>
              <a:t>אנו בשומר החדש מבקשים להחזיר את </a:t>
            </a:r>
            <a:r>
              <a:rPr lang="he-IL" sz="700" dirty="0" smtClean="0">
                <a:solidFill>
                  <a:srgbClr val="5E4D36"/>
                </a:solidFill>
                <a:latin typeface="Levenim MT" panose="02010502060101010101" pitchFamily="2" charset="-79"/>
                <a:cs typeface="Levenim MT" panose="02010502060101010101" pitchFamily="2" charset="-79"/>
              </a:rPr>
              <a:t>האיזון שנפגע, </a:t>
            </a:r>
            <a:r>
              <a:rPr lang="he-IL" sz="700" b="1" dirty="0" smtClean="0">
                <a:solidFill>
                  <a:srgbClr val="5E4D36"/>
                </a:solidFill>
                <a:latin typeface="Levenim MT" panose="02010502060101010101" pitchFamily="2" charset="-79"/>
                <a:cs typeface="Levenim MT" panose="02010502060101010101" pitchFamily="2" charset="-79"/>
              </a:rPr>
              <a:t>להצמיח שוב ענפים חדשים </a:t>
            </a:r>
            <a:r>
              <a:rPr lang="he-IL" sz="700" b="1" dirty="0">
                <a:solidFill>
                  <a:srgbClr val="5E4D36"/>
                </a:solidFill>
                <a:latin typeface="Levenim MT" panose="02010502060101010101" pitchFamily="2" charset="-79"/>
                <a:cs typeface="Levenim MT" panose="02010502060101010101" pitchFamily="2" charset="-79"/>
              </a:rPr>
              <a:t>של רוח, לימוד, זהות - ומהם לחזק </a:t>
            </a:r>
            <a:r>
              <a:rPr lang="he-IL" sz="700" b="1" dirty="0" smtClean="0">
                <a:solidFill>
                  <a:srgbClr val="5E4D36"/>
                </a:solidFill>
                <a:latin typeface="Levenim MT" panose="02010502060101010101" pitchFamily="2" charset="-79"/>
                <a:cs typeface="Levenim MT" panose="02010502060101010101" pitchFamily="2" charset="-79"/>
              </a:rPr>
              <a:t>שוב את </a:t>
            </a:r>
            <a:r>
              <a:rPr lang="he-IL" sz="700" b="1" dirty="0">
                <a:solidFill>
                  <a:srgbClr val="5E4D36"/>
                </a:solidFill>
                <a:latin typeface="Levenim MT" panose="02010502060101010101" pitchFamily="2" charset="-79"/>
                <a:cs typeface="Levenim MT" panose="02010502060101010101" pitchFamily="2" charset="-79"/>
              </a:rPr>
              <a:t>חיי המעשה, את החיבור לאדמה. </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"שמירה על אדמות המדינה במעשה ובלימוד".</a:t>
            </a: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חבורת הכותבים השומר החדש(על פי הרב קוק ספר אורות</a:t>
            </a: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120768" y="1011187"/>
            <a:ext cx="2268749"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ג. היפוך הנמשל – השורשים כפשוטם חיבור למורשת, הענפים המעשה החקלאי והציוני. </a:t>
            </a:r>
            <a:endParaRPr lang="he-IL" sz="950" b="1"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900" dirty="0">
                <a:solidFill>
                  <a:srgbClr val="5E4D36"/>
                </a:solidFill>
                <a:latin typeface="Levenim MT" panose="02010502060101010101" pitchFamily="2" charset="-79"/>
                <a:cs typeface="Levenim MT" panose="02010502060101010101" pitchFamily="2" charset="-79"/>
              </a:rPr>
              <a:t>חכמי המשנה במסכת אבות מספרים משל על עץ, שהוא בעצם האדם. במשל השורשים מסמלים את המעשים של האדם, והענפים את חוכמתו בתורה. כך אדם שיודע הרבה תורה אך לא מיישם אותה ולא מקיים מצוות, נמשל לעץ ללא שורשים וכל רוח שבאה יכולה לעקור אותו. הרוח כאן היא משל לרעיונות, תורות או אידיאולוגיות אחרות. לפיכך, אדם שכל כולו בשורשים (קיום מצוות) אך יש לו גם ענפים (תורה) הוא יציב והרוחות הזרות לא יוכלו לו. אפשר לדמיין יהודי מעיירה בגליציה רץ לקיים מצווה, ועוד מצווה וידיו חופרות ומכות שורשים באדמה רק לא לעוף ברוח.</a:t>
            </a:r>
          </a:p>
          <a:p>
            <a:pPr algn="just">
              <a:lnSpc>
                <a:spcPts val="1000"/>
              </a:lnSpc>
            </a:pPr>
            <a:r>
              <a:rPr lang="he-IL" sz="900" dirty="0">
                <a:solidFill>
                  <a:srgbClr val="5E4D36"/>
                </a:solidFill>
                <a:latin typeface="Levenim MT" panose="02010502060101010101" pitchFamily="2" charset="-79"/>
                <a:cs typeface="Levenim MT" panose="02010502060101010101" pitchFamily="2" charset="-79"/>
              </a:rPr>
              <a:t> </a:t>
            </a:r>
          </a:p>
          <a:p>
            <a:pPr algn="just">
              <a:lnSpc>
                <a:spcPts val="1000"/>
              </a:lnSpc>
            </a:pPr>
            <a:r>
              <a:rPr lang="he-IL" sz="900" dirty="0">
                <a:solidFill>
                  <a:srgbClr val="5E4D36"/>
                </a:solidFill>
                <a:latin typeface="Levenim MT" panose="02010502060101010101" pitchFamily="2" charset="-79"/>
                <a:cs typeface="Levenim MT" panose="02010502060101010101" pitchFamily="2" charset="-79"/>
              </a:rPr>
              <a:t>יש </a:t>
            </a:r>
            <a:r>
              <a:rPr lang="he-IL" sz="900" b="1" dirty="0">
                <a:solidFill>
                  <a:srgbClr val="5E4D36"/>
                </a:solidFill>
                <a:latin typeface="Levenim MT" panose="02010502060101010101" pitchFamily="2" charset="-79"/>
                <a:cs typeface="Levenim MT" panose="02010502060101010101" pitchFamily="2" charset="-79"/>
              </a:rPr>
              <a:t>משהו לא טבעי במשל הזה</a:t>
            </a:r>
            <a:r>
              <a:rPr lang="he-IL" sz="900" dirty="0">
                <a:solidFill>
                  <a:srgbClr val="5E4D36"/>
                </a:solidFill>
                <a:latin typeface="Levenim MT" panose="02010502060101010101" pitchFamily="2" charset="-79"/>
                <a:cs typeface="Levenim MT" panose="02010502060101010101" pitchFamily="2" charset="-79"/>
              </a:rPr>
              <a:t>. הרי השורשים אמורים להיות הרגליים על הקרקע </a:t>
            </a:r>
            <a:r>
              <a:rPr lang="he-IL" sz="900" dirty="0" smtClean="0">
                <a:solidFill>
                  <a:srgbClr val="5E4D36"/>
                </a:solidFill>
                <a:latin typeface="Levenim MT" panose="02010502060101010101" pitchFamily="2" charset="-79"/>
                <a:cs typeface="Levenim MT" panose="02010502060101010101" pitchFamily="2" charset="-79"/>
              </a:rPr>
              <a:t>והרא, הידיים והגוף גזע וענפים</a:t>
            </a:r>
            <a:r>
              <a:rPr lang="he-IL" sz="900" dirty="0">
                <a:solidFill>
                  <a:srgbClr val="5E4D36"/>
                </a:solidFill>
                <a:latin typeface="Levenim MT" panose="02010502060101010101" pitchFamily="2" charset="-79"/>
                <a:cs typeface="Levenim MT" panose="02010502060101010101" pitchFamily="2" charset="-79"/>
              </a:rPr>
              <a:t>. זו התמונה שנוצרה בניסיון ההיסטורי של </a:t>
            </a:r>
            <a:r>
              <a:rPr lang="he-IL" sz="900" b="1" dirty="0">
                <a:solidFill>
                  <a:srgbClr val="5E4D36"/>
                </a:solidFill>
                <a:latin typeface="Levenim MT" panose="02010502060101010101" pitchFamily="2" charset="-79"/>
                <a:cs typeface="Levenim MT" panose="02010502060101010101" pitchFamily="2" charset="-79"/>
              </a:rPr>
              <a:t>ארגון השומר ואנשי הציונות החילונית שהיו מרובי עשייה חקלאית והתיישבותית (ענפים), אך לא העבירו לדור הבנים את המסורת והחיבור למורשת (שורשים). </a:t>
            </a:r>
            <a:r>
              <a:rPr lang="he-IL" sz="900" dirty="0">
                <a:solidFill>
                  <a:srgbClr val="5E4D36"/>
                </a:solidFill>
                <a:latin typeface="Levenim MT" panose="02010502060101010101" pitchFamily="2" charset="-79"/>
                <a:cs typeface="Levenim MT" panose="02010502060101010101" pitchFamily="2" charset="-79"/>
              </a:rPr>
              <a:t>כך נוצר מצב </a:t>
            </a:r>
            <a:r>
              <a:rPr lang="he-IL" sz="900" dirty="0" smtClean="0">
                <a:solidFill>
                  <a:srgbClr val="5E4D36"/>
                </a:solidFill>
                <a:latin typeface="Levenim MT" panose="02010502060101010101" pitchFamily="2" charset="-79"/>
                <a:cs typeface="Levenim MT" panose="02010502060101010101" pitchFamily="2" charset="-79"/>
              </a:rPr>
              <a:t>ששלושה ארבעה </a:t>
            </a:r>
            <a:r>
              <a:rPr lang="he-IL" sz="900" dirty="0">
                <a:solidFill>
                  <a:srgbClr val="5E4D36"/>
                </a:solidFill>
                <a:latin typeface="Levenim MT" panose="02010502060101010101" pitchFamily="2" charset="-79"/>
                <a:cs typeface="Levenim MT" panose="02010502060101010101" pitchFamily="2" charset="-79"/>
              </a:rPr>
              <a:t>דורות לאחר שאנשי השומר ההיסטורי עשו מהפכה, </a:t>
            </a:r>
            <a:r>
              <a:rPr lang="he-IL" sz="900" b="1" dirty="0">
                <a:solidFill>
                  <a:srgbClr val="5E4D36"/>
                </a:solidFill>
                <a:latin typeface="Levenim MT" panose="02010502060101010101" pitchFamily="2" charset="-79"/>
                <a:cs typeface="Levenim MT" panose="02010502060101010101" pitchFamily="2" charset="-79"/>
              </a:rPr>
              <a:t>הצאצאים שלהם נוטשים את החקלאות (קוצצים ענפים) ולא מרגישים שייכות לארץ (חסרי שורשים).</a:t>
            </a:r>
          </a:p>
          <a:p>
            <a:pPr algn="just">
              <a:lnSpc>
                <a:spcPts val="1000"/>
              </a:lnSpc>
            </a:pPr>
            <a:r>
              <a:rPr lang="he-IL" sz="900" dirty="0">
                <a:solidFill>
                  <a:srgbClr val="5E4D36"/>
                </a:solidFill>
                <a:latin typeface="Levenim MT" panose="02010502060101010101" pitchFamily="2" charset="-79"/>
                <a:cs typeface="Levenim MT" panose="02010502060101010101" pitchFamily="2" charset="-79"/>
              </a:rPr>
              <a:t> </a:t>
            </a:r>
          </a:p>
          <a:p>
            <a:pPr algn="just">
              <a:lnSpc>
                <a:spcPts val="1000"/>
              </a:lnSpc>
            </a:pPr>
            <a:r>
              <a:rPr lang="he-IL" sz="900" dirty="0">
                <a:solidFill>
                  <a:srgbClr val="5E4D36"/>
                </a:solidFill>
                <a:latin typeface="Levenim MT" panose="02010502060101010101" pitchFamily="2" charset="-79"/>
                <a:cs typeface="Levenim MT" panose="02010502060101010101" pitchFamily="2" charset="-79"/>
              </a:rPr>
              <a:t>כל זרע שנוחת או נטמן באדמה מפתח באופן טבעי ובמקביל מערכת שורשים לרוחב וכלפי מטה אל תוך האדמה, וגזע ומערכת ענפים כלפי מעלה, מעל שכבת האדמה. כנראה שצמיחה נכונה של אדם או ארגון חייבת להיות בענפים ובשורשים במקביל וככה גם אנחנו רוצים לצמוח. את הענפים והגזע – העשייה הפיזית אנו רואים, והשורשים - הזהות התורה והרעיונות נשארים מתחת לפני האדמה.</a:t>
            </a:r>
          </a:p>
          <a:p>
            <a:pPr algn="l">
              <a:lnSpc>
                <a:spcPts val="1000"/>
              </a:lnSpc>
            </a:pPr>
            <a:endParaRPr lang="he-IL" sz="600" dirty="0" smtClean="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חבורת הכותבים השומר החדש</a:t>
            </a: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הנחיות למעביר הדף</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he-IL" sz="813" dirty="0"/>
              <a:t>בדף זה הנושא הוא הלימוד וההתחברות שלנו לשורשים. במימוש חזון השומר החדש אנו מצהירים כי החזון ימומש במעשה ובלימוד. בשורה התחתונה, אנו מנסים להגיע לאיזון בין שני הצדדים הללו של חיינו. אנו מבינים כי חיסרון של מעשה הוא פער, אך גם חיסרון של לימוד הוא פער. זאת משום שהלימוד מהווה משהו מהותי בכדי שיהיה מעשה.</a:t>
            </a:r>
          </a:p>
          <a:p>
            <a:pPr marL="0" indent="0" algn="just">
              <a:buNone/>
            </a:pPr>
            <a:r>
              <a:rPr lang="he-IL" sz="813" dirty="0"/>
              <a:t>בלימוד זה ננסה לדבר על חשיבות הלימוד דרך משל העץ המובא במסכת אבות.</a:t>
            </a:r>
          </a:p>
          <a:p>
            <a:pPr marL="0" indent="0" algn="just">
              <a:buNone/>
            </a:pPr>
            <a:r>
              <a:rPr lang="he-IL" sz="813" u="sng" dirty="0" smtClean="0"/>
              <a:t>א. משל </a:t>
            </a:r>
            <a:r>
              <a:rPr lang="he-IL" sz="813" u="sng" dirty="0"/>
              <a:t>העץ</a:t>
            </a:r>
          </a:p>
          <a:p>
            <a:pPr marL="0" indent="0" algn="just">
              <a:buNone/>
            </a:pPr>
            <a:r>
              <a:rPr lang="he-IL" sz="813" dirty="0"/>
              <a:t>זהו משל יחסית פשוט, משום שהמשנה בעצמה מסבירה את הנמשל:</a:t>
            </a:r>
          </a:p>
          <a:p>
            <a:pPr marL="0" indent="0" algn="just">
              <a:buNone/>
            </a:pPr>
            <a:r>
              <a:rPr lang="he-IL" sz="813" dirty="0"/>
              <a:t>העץ ממשיל את </a:t>
            </a:r>
            <a:r>
              <a:rPr lang="he-IL" sz="813" dirty="0" err="1" smtClean="0"/>
              <a:t>האדם.הענפים</a:t>
            </a:r>
            <a:r>
              <a:rPr lang="he-IL" sz="813" dirty="0" smtClean="0"/>
              <a:t> </a:t>
            </a:r>
            <a:r>
              <a:rPr lang="he-IL" sz="813" dirty="0"/>
              <a:t>ממשילים את החוכמה, מן הסתם לימוד התורה. </a:t>
            </a:r>
            <a:r>
              <a:rPr lang="he-IL" sz="813" dirty="0" smtClean="0"/>
              <a:t>השורשים </a:t>
            </a:r>
            <a:r>
              <a:rPr lang="he-IL" sz="813" dirty="0"/>
              <a:t>ממשילים את המעשה, מן הסתם המצוות. </a:t>
            </a:r>
          </a:p>
          <a:p>
            <a:pPr marL="0" indent="0" algn="just">
              <a:buNone/>
            </a:pPr>
            <a:r>
              <a:rPr lang="he-IL" sz="813" dirty="0"/>
              <a:t>המשנה מדברת על שני מצבים: </a:t>
            </a:r>
          </a:p>
          <a:p>
            <a:pPr marL="0" indent="0" algn="just">
              <a:buNone/>
            </a:pPr>
            <a:r>
              <a:rPr lang="he-IL" sz="813" dirty="0"/>
              <a:t>הראשון – עץ עם ענפים מרובים ושורשים מועטים, ובנמשל אדם – שחוכמתו, תורתו - מרובה, אך מעשיו- קיום המצוות - מועט. </a:t>
            </a:r>
            <a:r>
              <a:rPr lang="he-IL" sz="813" dirty="0" smtClean="0"/>
              <a:t>על </a:t>
            </a:r>
            <a:r>
              <a:rPr lang="he-IL" sz="813" dirty="0"/>
              <a:t>מצב זה המשנה אומרת שרוח מפילה את העץ הזה. מהי הרוח בנמשל? זה כבר יכול להיות נתון לפרשנויות רבות. סוג של משבר. </a:t>
            </a:r>
          </a:p>
          <a:p>
            <a:pPr marL="0" indent="0" algn="just">
              <a:buNone/>
            </a:pPr>
            <a:r>
              <a:rPr lang="he-IL" sz="813" dirty="0"/>
              <a:t>החלק השני – עץ עם ענפים מועטים יחסית ושורשים מרובים, ובנמשל – אדם שחוכמתו, תורתו מועטה, אך מעשיו, מצוותיו מרובים. </a:t>
            </a:r>
            <a:r>
              <a:rPr lang="he-IL" sz="813" dirty="0" smtClean="0"/>
              <a:t>על </a:t>
            </a:r>
            <a:r>
              <a:rPr lang="he-IL" sz="813" dirty="0"/>
              <a:t>מצב זה המשנה אומרת שאף רוח שבעולם לא יכולה להפיל את העץ הזה. ושוב, הרוח היא סוגים של משבר. איזה סוג של משבר? זה כבר נתון לפרשנות.</a:t>
            </a:r>
          </a:p>
          <a:p>
            <a:pPr marL="0" indent="0" algn="just">
              <a:buNone/>
            </a:pPr>
            <a:r>
              <a:rPr lang="he-IL" sz="813" dirty="0"/>
              <a:t>על פניו לפנינו התייחסות נוספת של התנאים לסוגיה שהטרידה אותם רבות – היחס בין לימוד למעשה. </a:t>
            </a:r>
          </a:p>
          <a:p>
            <a:pPr marL="0" indent="0" algn="just">
              <a:buNone/>
            </a:pPr>
            <a:r>
              <a:rPr lang="he-IL" sz="813" u="sng" dirty="0" smtClean="0"/>
              <a:t>ב. בחזרה </a:t>
            </a:r>
            <a:r>
              <a:rPr lang="he-IL" sz="813" u="sng" dirty="0"/>
              <a:t>לאיזון ממצב של שרשים מרובים - חיי עשייה, וענפים מועטים – חיי רוח.</a:t>
            </a:r>
          </a:p>
          <a:p>
            <a:pPr marL="0" indent="0" algn="just">
              <a:buNone/>
            </a:pPr>
            <a:r>
              <a:rPr lang="he-IL" sz="813" dirty="0"/>
              <a:t>הקטע שלפנינו מתייחס למשל כפי שהוא במשנה, אך נותן משמעות היסטורית של תהליכי עומק בעם היהודי. ניתוח של התהליך ההיסטורי נעשה ע"פ הרב קוק באורות 		</a:t>
            </a:r>
          </a:p>
          <a:p>
            <a:pPr marL="0" indent="0" algn="just">
              <a:buNone/>
            </a:pPr>
            <a:r>
              <a:rPr lang="he-IL" sz="813" dirty="0"/>
              <a:t>הרב קוק בהסתכלות ההיסטוריוסופית שלו [האופן בו ההיסטוריה פועלת, הפרשנות של ההיסטוריה] מניח שהעולם הולך ומשתפר. זהו העומק של רעיון הגאולה של נביאי המקרא. הדרך שבה העולם הולך ומשתפר היא פעמים רבות תהליך של הקצנה של מצב או עמדה, הקצנה לצד השני, ולבסוף איזון. ובלשונו של הפילוסוף הגרמני הגל – תזה אנטי תזה וסינתזה. פעמים רבות אצל הרב קוק התבנית הזו מופיעה, גם במקרה שלנו. </a:t>
            </a:r>
          </a:p>
          <a:p>
            <a:pPr marL="0" indent="0" algn="just">
              <a:buNone/>
            </a:pPr>
            <a:r>
              <a:rPr lang="he-IL" sz="813" dirty="0"/>
              <a:t>המצב הרצוי הוא איזון בין חיי מעשה של עם היושב בארצו לבין חיי רוח ותוכן. חיי מעשה הם חיים שבהם יש עיסוק בכל מה שדרוש כדי לקיים את העם בארצו – כלכלה, ביטחון, בריאות, חינוך, משפט, חקיקה, תעשיה </a:t>
            </a:r>
            <a:r>
              <a:rPr lang="he-IL" sz="813" dirty="0" err="1"/>
              <a:t>וכו</a:t>
            </a:r>
            <a:r>
              <a:rPr lang="he-IL" sz="813" dirty="0"/>
              <a:t>'. ואכן כך חיו אבותינו בימי הבית הראשון ובימי הבית השני לפחות מהתקופה החשמונאית. </a:t>
            </a:r>
          </a:p>
          <a:p>
            <a:pPr marL="0" indent="0" algn="just">
              <a:buNone/>
            </a:pPr>
            <a:r>
              <a:rPr lang="he-IL" sz="813" dirty="0"/>
              <a:t>הבעיה הייתה שמשהו בחיי הרוח שלהם לא היה מספק. על כן באה הגלות וגרמה לדלדול הענפים ולהעמקת השורשים. עם ישראל שישב בגולה והתנהל בקהילות קטנות שחיי הרוח היו מרכז חייהם. כך נוצר ארון הספרים היהודי העצום. מהתלמודים עד לקבלה, חסידות והגות יהודית ענפה. </a:t>
            </a:r>
          </a:p>
          <a:p>
            <a:pPr marL="0" indent="0" algn="just">
              <a:buNone/>
            </a:pPr>
            <a:r>
              <a:rPr lang="he-IL" sz="813" dirty="0"/>
              <a:t>אלא שמתחת לפני השטח, חסרון החיים הטבעיים של עם היושב בארצו, דלדל את חיי הרוח בעצמם, והסתבר שהשורשים - חיי הרוח - התנוונו. </a:t>
            </a:r>
          </a:p>
          <a:p>
            <a:pPr marL="0" indent="0" algn="just">
              <a:buNone/>
            </a:pPr>
            <a:r>
              <a:rPr lang="he-IL" sz="813" dirty="0"/>
              <a:t>כך בשלב מסוים החלו רוחות שונות לנשב – ההשכלה, האמנציפציה, המודרניות והנאורות. וביניהם הלאומיות. כך נוצר משבר עמוק של יהודים רבים שגם הענפים המרובים לא סיפקו אותם, והם חשו ניוון בחיי הרוח. הם חיפשו שורשים – מעשים. </a:t>
            </a:r>
          </a:p>
          <a:p>
            <a:pPr marL="0" indent="0" algn="just">
              <a:buNone/>
            </a:pPr>
            <a:r>
              <a:rPr lang="he-IL" sz="813" dirty="0"/>
              <a:t>הרוח </a:t>
            </a:r>
            <a:r>
              <a:rPr lang="he-IL" sz="813" dirty="0" err="1"/>
              <a:t>המשברית</a:t>
            </a:r>
            <a:r>
              <a:rPr lang="he-IL" sz="813" dirty="0"/>
              <a:t> הזו יצרה את ההשכלה היהודית, את הרפורמה , ועוד תנועות יהודיות רבות מספור שסירבו להמשיך במודל הקהילה היהודית בגולה. </a:t>
            </a:r>
          </a:p>
          <a:p>
            <a:pPr marL="0" indent="0" algn="just">
              <a:buNone/>
            </a:pPr>
            <a:r>
              <a:rPr lang="he-IL" sz="813" dirty="0"/>
              <a:t>תנועת הציונות הייתה אחד מהתגובות למשבר זה. ובתוכה הייתה דומיננטיות לאלו שביקשו לחזור לחיי המעשה של עם היושב בארצו, ובקשו לשוב ולעסוק בשורשים - בחקלאות, ביטחון וכל מה שהחיים דורשים. הם חלמו על היהודי חדש. היום רבים קוראים לזה 'הישראליות'. </a:t>
            </a:r>
          </a:p>
          <a:p>
            <a:pPr marL="0" indent="0" algn="just">
              <a:buNone/>
            </a:pPr>
            <a:r>
              <a:rPr lang="he-IL" sz="813" dirty="0"/>
              <a:t>אלא שהסתבר שישראליות כזו שבה יש רק שורשים – חיי עם יושב בארצו ועסוק בענייני החומר - היא בעייתית.  שכן הענפים אמורים לספק לשורשים תהליכי חיים קריטיים. הפוטוסינתזה </a:t>
            </a:r>
            <a:r>
              <a:rPr lang="he-IL" sz="813" dirty="0" err="1"/>
              <a:t>וכו</a:t>
            </a:r>
            <a:r>
              <a:rPr lang="he-IL" sz="813" dirty="0"/>
              <a:t>'.  כך דלדול חיי הרוח יוצר בסופו של דבר פגיעה גם בשורשים עצמם – חיי המעשה. כך הגענו למצב של ניתוק הישראליות מהאדמה, מהחקלאות ומהארץ. </a:t>
            </a:r>
          </a:p>
          <a:p>
            <a:pPr marL="0" indent="0" algn="just">
              <a:buNone/>
            </a:pPr>
            <a:r>
              <a:rPr lang="he-IL" sz="813" dirty="0"/>
              <a:t>כאן נכנס הארגון שלנו ארגון השומר החדש מתוך הבנה של הצורך בענפים, חיי רוח ומסורת – לימוד, כדי שגם השורשים יוכלו להיאחז בקרקע – אהבת הארץ, חיבור לאדמה וחקלאות. </a:t>
            </a:r>
          </a:p>
          <a:p>
            <a:pPr marL="0" indent="0" algn="just">
              <a:buNone/>
            </a:pPr>
            <a:r>
              <a:rPr lang="he-IL" sz="813" u="sng" dirty="0" smtClean="0"/>
              <a:t>ג. היפוך </a:t>
            </a:r>
            <a:r>
              <a:rPr lang="he-IL" sz="813" u="sng" dirty="0"/>
              <a:t>הנמשל – השורשים כפשוטם חיבור למורשת, הענפים המעשה החקלאי והציוני.</a:t>
            </a:r>
          </a:p>
          <a:p>
            <a:pPr marL="0" indent="0" algn="just">
              <a:buNone/>
            </a:pPr>
            <a:r>
              <a:rPr lang="he-IL" sz="813" dirty="0"/>
              <a:t>קטע זה בשורה התחתונה חוזר לרעיון של הקטע הקודם – איזון בין חיי הרוח לחיי המעשה. אבל יש כאן אמירה מעניינת - חיי הרוח הם הזהות והמסורת, והם השורשים החבויים באדמה. וחיי המעשה הם הענפים אותם אנחנו רואים. על המעשה לצמוח באופן יחסי להעמקת השורשים הנסתרים. ככל שהשורשים מעמיקים, כך נכון להרחיב את המעשה ולהיפך, כמו הצמח באדמה. למרות שעל פניו השורשים – הלימוד – תועלתו סמויה מן העין. </a:t>
            </a:r>
          </a:p>
          <a:p>
            <a:pPr marL="0" indent="0" algn="just">
              <a:buNone/>
            </a:pPr>
            <a:r>
              <a:rPr lang="he-IL" sz="813" dirty="0"/>
              <a:t>זהו הלקח מהמשבר שהשומר החדש בא להתמודד </a:t>
            </a:r>
            <a:r>
              <a:rPr lang="he-IL" sz="813" dirty="0" err="1"/>
              <a:t>איתו</a:t>
            </a:r>
            <a:r>
              <a:rPr lang="he-IL" sz="813" dirty="0"/>
              <a:t>, הניתוק של צאצאי החלוצים גם מהאדמה ומהארץ. הרעיון הוא ההבנה שגורם מרכזי בניתוק הזה היה חוסר השורשים – המסורת והזהות. הלמידה באה לייצר את השורשים הללו. לכן בשומר החדש מימוש החזון הוא במעשה ובלימוד. </a:t>
            </a:r>
          </a:p>
          <a:p>
            <a:pPr marL="0" indent="0" algn="just">
              <a:buNone/>
            </a:pPr>
            <a:r>
              <a:rPr lang="he-IL" sz="813" dirty="0"/>
              <a:t>שימו לב שבקטע זה המשל והנמשל מתהפכים. השורשים הם הזהות והמסורת, הלמידה, והענפים הם המעשה.</a:t>
            </a:r>
          </a:p>
          <a:p>
            <a:pPr marL="0" indent="0" algn="just">
              <a:buNone/>
            </a:pPr>
            <a:r>
              <a:rPr lang="he-IL" sz="813" dirty="0"/>
              <a:t>לשם המחשה עיינו בתבלה </a:t>
            </a:r>
            <a:r>
              <a:rPr lang="he-IL" sz="813" dirty="0" err="1"/>
              <a:t>המצ"ב</a:t>
            </a:r>
            <a:endParaRPr lang="he-IL" sz="813" dirty="0"/>
          </a:p>
          <a:p>
            <a:pPr marL="0" indent="0" algn="just">
              <a:buNone/>
            </a:pPr>
            <a:endParaRPr lang="he-IL" sz="813" dirty="0"/>
          </a:p>
        </p:txBody>
      </p:sp>
      <p:sp>
        <p:nvSpPr>
          <p:cNvPr id="9" name="Rectangle 2"/>
          <p:cNvSpPr>
            <a:spLocks noChangeArrowheads="1"/>
          </p:cNvSpPr>
          <p:nvPr/>
        </p:nvSpPr>
        <p:spPr bwMode="auto">
          <a:xfrm>
            <a:off x="2790825" y="2390775"/>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he-IL" altLang="he-IL"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1" name="טבלה 10"/>
          <p:cNvGraphicFramePr>
            <a:graphicFrameLocks noGrp="1"/>
          </p:cNvGraphicFramePr>
          <p:nvPr>
            <p:extLst>
              <p:ext uri="{D42A27DB-BD31-4B8C-83A1-F6EECF244321}">
                <p14:modId xmlns:p14="http://schemas.microsoft.com/office/powerpoint/2010/main" val="2181523236"/>
              </p:ext>
            </p:extLst>
          </p:nvPr>
        </p:nvGraphicFramePr>
        <p:xfrm>
          <a:off x="720306" y="4709505"/>
          <a:ext cx="3962400" cy="2085594"/>
        </p:xfrm>
        <a:graphic>
          <a:graphicData uri="http://schemas.openxmlformats.org/drawingml/2006/table">
            <a:tbl>
              <a:tblPr rtl="1" firstRow="1" firstCol="1" bandRow="1"/>
              <a:tblGrid>
                <a:gridCol w="723552"/>
                <a:gridCol w="539491"/>
                <a:gridCol w="540125"/>
                <a:gridCol w="539491"/>
                <a:gridCol w="629617"/>
                <a:gridCol w="990124"/>
              </a:tblGrid>
              <a:tr h="0">
                <a:tc>
                  <a:txBody>
                    <a:bodyPr/>
                    <a:lstStyle/>
                    <a:p>
                      <a:pPr algn="just" rtl="1">
                        <a:lnSpc>
                          <a:spcPct val="115000"/>
                        </a:lnSpc>
                        <a:spcAft>
                          <a:spcPts val="0"/>
                        </a:spcAft>
                      </a:pPr>
                      <a:r>
                        <a:rPr lang="he-IL" sz="700" b="1">
                          <a:effectLst/>
                          <a:latin typeface="Calibri"/>
                          <a:ea typeface="Calibri"/>
                          <a:cs typeface="Arial"/>
                        </a:rPr>
                        <a:t>משל</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he-IL" sz="700" b="1">
                          <a:effectLst/>
                          <a:latin typeface="Calibri"/>
                          <a:ea typeface="Calibri"/>
                          <a:cs typeface="Arial"/>
                        </a:rPr>
                        <a:t>העץ</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he-IL" sz="700" b="1">
                          <a:effectLst/>
                          <a:latin typeface="Calibri"/>
                          <a:ea typeface="Calibri"/>
                          <a:cs typeface="Arial"/>
                        </a:rPr>
                        <a:t>השורשים</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he-IL" sz="700" b="1">
                          <a:effectLst/>
                          <a:latin typeface="Calibri"/>
                          <a:ea typeface="Calibri"/>
                          <a:cs typeface="Arial"/>
                        </a:rPr>
                        <a:t>הענפים</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he-IL" sz="700" b="1">
                          <a:effectLst/>
                          <a:latin typeface="Calibri"/>
                          <a:ea typeface="Calibri"/>
                          <a:cs typeface="Arial"/>
                        </a:rPr>
                        <a:t>הרוח</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he-IL" sz="700" b="1">
                          <a:effectLst/>
                          <a:latin typeface="Calibri"/>
                          <a:ea typeface="Calibri"/>
                          <a:cs typeface="Arial"/>
                        </a:rPr>
                        <a:t>משמעות</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rtl="1">
                        <a:lnSpc>
                          <a:spcPct val="115000"/>
                        </a:lnSpc>
                        <a:spcAft>
                          <a:spcPts val="0"/>
                        </a:spcAft>
                      </a:pPr>
                      <a:r>
                        <a:rPr lang="he-IL" sz="700" b="1">
                          <a:effectLst/>
                          <a:latin typeface="Calibri"/>
                          <a:ea typeface="Calibri"/>
                          <a:cs typeface="Arial"/>
                        </a:rPr>
                        <a:t>נמשל במשנה</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he-IL" sz="700">
                          <a:effectLst/>
                          <a:latin typeface="Calibri"/>
                          <a:ea typeface="Calibri"/>
                          <a:cs typeface="Arial"/>
                        </a:rPr>
                        <a:t>אדם</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he-IL" sz="700">
                          <a:effectLst/>
                          <a:latin typeface="Calibri"/>
                          <a:ea typeface="Calibri"/>
                          <a:cs typeface="Arial"/>
                        </a:rPr>
                        <a:t>מעשה, מצוות</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he-IL" sz="700">
                          <a:effectLst/>
                          <a:latin typeface="Calibri"/>
                          <a:ea typeface="Calibri"/>
                          <a:cs typeface="Arial"/>
                        </a:rPr>
                        <a:t>חוכמה, תורה</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he-IL" sz="700">
                          <a:effectLst/>
                          <a:latin typeface="Calibri"/>
                          <a:ea typeface="Calibri"/>
                          <a:cs typeface="Arial"/>
                        </a:rPr>
                        <a:t>משבר</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he-IL" sz="700">
                          <a:effectLst/>
                          <a:latin typeface="Calibri"/>
                          <a:ea typeface="Calibri"/>
                          <a:cs typeface="Arial"/>
                        </a:rPr>
                        <a:t>קריאה לקיום מצוות ומעשים יותר מאשר לימוד תורה</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rtl="1">
                        <a:lnSpc>
                          <a:spcPct val="115000"/>
                        </a:lnSpc>
                        <a:spcAft>
                          <a:spcPts val="0"/>
                        </a:spcAft>
                      </a:pPr>
                      <a:r>
                        <a:rPr lang="he-IL" sz="700" b="1">
                          <a:effectLst/>
                          <a:latin typeface="Calibri"/>
                          <a:ea typeface="Calibri"/>
                          <a:cs typeface="Arial"/>
                        </a:rPr>
                        <a:t>נמשל היסטורי</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he-IL" sz="700">
                          <a:effectLst/>
                          <a:latin typeface="Calibri"/>
                          <a:ea typeface="Calibri"/>
                          <a:cs typeface="Arial"/>
                        </a:rPr>
                        <a:t>מצב האומה</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he-IL" sz="700">
                          <a:effectLst/>
                          <a:latin typeface="Calibri"/>
                          <a:ea typeface="Calibri"/>
                          <a:cs typeface="Arial"/>
                        </a:rPr>
                        <a:t>חיי עם בארצו – כלכלה ביטחון וכו'</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he-IL" sz="700">
                          <a:effectLst/>
                          <a:latin typeface="Calibri"/>
                          <a:ea typeface="Calibri"/>
                          <a:cs typeface="Arial"/>
                        </a:rPr>
                        <a:t>חיי רוח</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he-IL" sz="700">
                          <a:effectLst/>
                          <a:latin typeface="Calibri"/>
                          <a:ea typeface="Calibri"/>
                          <a:cs typeface="Arial"/>
                        </a:rPr>
                        <a:t>הידלדלות של השורשים, חיי המעשה, בשל חוסר הענפים חיי הרוח שאמורים לספק חיים</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he-IL" sz="700">
                          <a:effectLst/>
                          <a:latin typeface="Calibri"/>
                          <a:ea typeface="Calibri"/>
                          <a:cs typeface="Arial"/>
                        </a:rPr>
                        <a:t>חיי עם בארצו שיודע לעסוק גם בחיי הרוח.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rtl="1">
                        <a:lnSpc>
                          <a:spcPct val="115000"/>
                        </a:lnSpc>
                        <a:spcAft>
                          <a:spcPts val="0"/>
                        </a:spcAft>
                      </a:pPr>
                      <a:r>
                        <a:rPr lang="he-IL" sz="700" b="1">
                          <a:effectLst/>
                          <a:latin typeface="Calibri"/>
                          <a:ea typeface="Calibri"/>
                          <a:cs typeface="Arial"/>
                        </a:rPr>
                        <a:t>נמשל מהופך</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he-IL" sz="700">
                          <a:effectLst/>
                          <a:latin typeface="Calibri"/>
                          <a:ea typeface="Calibri"/>
                          <a:cs typeface="Arial"/>
                        </a:rPr>
                        <a:t>הארגון, האדם</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he-IL" sz="700">
                          <a:effectLst/>
                          <a:latin typeface="Calibri"/>
                          <a:ea typeface="Calibri"/>
                          <a:cs typeface="Arial"/>
                        </a:rPr>
                        <a:t>הזהות, הרעיונות, הלמידה</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he-IL" sz="700">
                          <a:effectLst/>
                          <a:latin typeface="Calibri"/>
                          <a:ea typeface="Calibri"/>
                          <a:cs typeface="Arial"/>
                        </a:rPr>
                        <a:t>חיי המעשה</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he-IL" sz="700">
                          <a:effectLst/>
                          <a:latin typeface="Calibri"/>
                          <a:ea typeface="Calibri"/>
                          <a:cs typeface="Arial"/>
                        </a:rPr>
                        <a:t>הדור השלישי של החלוצים שמנותק מחיי המעשה</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he-IL" sz="700" dirty="0">
                          <a:effectLst/>
                          <a:latin typeface="Calibri"/>
                          <a:ea typeface="Calibri"/>
                          <a:cs typeface="Arial"/>
                        </a:rPr>
                        <a:t>חיי רוח שהם גם נסתרים ומהווים שורשים לחיי מעשה שהם ענפים – באיזון ביחס לצמיחה. הצמיחה של השורשים והענפים באופן יחסי. </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287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2837</TotalTime>
  <Words>1297</Words>
  <Application>Microsoft Office PowerPoint</Application>
  <PresentationFormat>A4 Paper (210x297 mm)</PresentationFormat>
  <Paragraphs>92</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פנים כפולות ל"משל העץ" - שורשים וענפים</vt:lpstr>
      <vt:lpstr>הנחיות למעביר הדף</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user</cp:lastModifiedBy>
  <cp:revision>65</cp:revision>
  <cp:lastPrinted>2016-01-02T09:56:53Z</cp:lastPrinted>
  <dcterms:created xsi:type="dcterms:W3CDTF">2016-01-01T12:13:36Z</dcterms:created>
  <dcterms:modified xsi:type="dcterms:W3CDTF">2016-01-28T14:34:55Z</dcterms:modified>
</cp:coreProperties>
</file>