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61" r:id="rId2"/>
    <p:sldId id="264" r:id="rId3"/>
  </p:sldIdLst>
  <p:sldSz cx="9906000" cy="6858000" type="A4"/>
  <p:notesSz cx="7102475" cy="9388475"/>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E4D36"/>
    <a:srgbClr val="C9C0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aximized" horzBarState="maximized">
    <p:restoredLeft sz="80993" autoAdjust="0"/>
    <p:restoredTop sz="94660"/>
  </p:normalViewPr>
  <p:slideViewPr>
    <p:cSldViewPr snapToGrid="0">
      <p:cViewPr>
        <p:scale>
          <a:sx n="110" d="100"/>
          <a:sy n="110" d="100"/>
        </p:scale>
        <p:origin x="-588" y="594"/>
      </p:cViewPr>
      <p:guideLst>
        <p:guide orient="horz" pos="2160"/>
        <p:guide pos="3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5" y="876300"/>
            <a:ext cx="6113095"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cxnSp>
        <p:nvCxnSpPr>
          <p:cNvPr id="9" name="מחבר ישר 8"/>
          <p:cNvCxnSpPr/>
          <p:nvPr/>
        </p:nvCxnSpPr>
        <p:spPr>
          <a:xfrm flipH="1">
            <a:off x="6527009"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2" name="מחבר ישר 11"/>
          <p:cNvCxnSpPr/>
          <p:nvPr/>
        </p:nvCxnSpPr>
        <p:spPr>
          <a:xfrm flipH="1">
            <a:off x="4481332"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5" name="מחבר ישר 14"/>
          <p:cNvCxnSpPr/>
          <p:nvPr/>
        </p:nvCxnSpPr>
        <p:spPr>
          <a:xfrm flipH="1">
            <a:off x="2435655"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pic>
        <p:nvPicPr>
          <p:cNvPr id="18" name="תמונה 17"/>
          <p:cNvPicPr>
            <a:picLocks noChangeAspect="1"/>
          </p:cNvPicPr>
          <p:nvPr userDrawn="1"/>
        </p:nvPicPr>
        <p:blipFill>
          <a:blip r:embed="rId2" cstate="print"/>
          <a:stretch>
            <a:fillRect/>
          </a:stretch>
        </p:blipFill>
        <p:spPr>
          <a:xfrm>
            <a:off x="7722606" y="5988702"/>
            <a:ext cx="1822404" cy="781493"/>
          </a:xfrm>
          <a:prstGeom prst="rect">
            <a:avLst/>
          </a:prstGeom>
        </p:spPr>
      </p:pic>
      <p:pic>
        <p:nvPicPr>
          <p:cNvPr id="19" name="תמונה 18"/>
          <p:cNvPicPr>
            <a:picLocks noChangeAspect="1"/>
          </p:cNvPicPr>
          <p:nvPr userDrawn="1"/>
        </p:nvPicPr>
        <p:blipFill>
          <a:blip r:embed="rId3" cstate="print"/>
          <a:stretch>
            <a:fillRect/>
          </a:stretch>
        </p:blipFill>
        <p:spPr>
          <a:xfrm>
            <a:off x="438150" y="194040"/>
            <a:ext cx="1533526" cy="697057"/>
          </a:xfrm>
          <a:prstGeom prst="rect">
            <a:avLst/>
          </a:prstGeom>
        </p:spPr>
      </p:pic>
      <p:sp>
        <p:nvSpPr>
          <p:cNvPr id="29" name="מציין מיקום של תמונה 28"/>
          <p:cNvSpPr>
            <a:spLocks noGrp="1"/>
          </p:cNvSpPr>
          <p:nvPr>
            <p:ph type="pic" sz="quarter" idx="13"/>
          </p:nvPr>
        </p:nvSpPr>
        <p:spPr>
          <a:xfrm>
            <a:off x="4583738" y="4991100"/>
            <a:ext cx="1844675" cy="1725613"/>
          </a:xfrm>
          <a:prstGeom prst="rect">
            <a:avLst/>
          </a:prstGeom>
        </p:spPr>
        <p:txBody>
          <a:bodyPr/>
          <a:lstStyle/>
          <a:p>
            <a:endParaRPr lang="he-IL"/>
          </a:p>
        </p:txBody>
      </p:sp>
      <p:sp>
        <p:nvSpPr>
          <p:cNvPr id="30" name="מציין מיקום של תמונה 28"/>
          <p:cNvSpPr>
            <a:spLocks noGrp="1"/>
          </p:cNvSpPr>
          <p:nvPr>
            <p:ph type="pic" sz="quarter" idx="14"/>
          </p:nvPr>
        </p:nvSpPr>
        <p:spPr>
          <a:xfrm>
            <a:off x="2535043" y="4991100"/>
            <a:ext cx="1844675" cy="1725613"/>
          </a:xfrm>
          <a:prstGeom prst="rect">
            <a:avLst/>
          </a:prstGeom>
        </p:spPr>
        <p:txBody>
          <a:bodyPr/>
          <a:lstStyle/>
          <a:p>
            <a:endParaRPr lang="he-IL"/>
          </a:p>
        </p:txBody>
      </p:sp>
      <p:sp>
        <p:nvSpPr>
          <p:cNvPr id="31" name="מציין מיקום של תמונה 28"/>
          <p:cNvSpPr>
            <a:spLocks noGrp="1"/>
          </p:cNvSpPr>
          <p:nvPr>
            <p:ph type="pic" sz="quarter" idx="15"/>
          </p:nvPr>
        </p:nvSpPr>
        <p:spPr>
          <a:xfrm>
            <a:off x="489366" y="4991100"/>
            <a:ext cx="1844675" cy="1725613"/>
          </a:xfrm>
          <a:prstGeom prst="rect">
            <a:avLst/>
          </a:prstGeom>
        </p:spPr>
        <p:txBody>
          <a:bodyPr/>
          <a:lstStyle/>
          <a:p>
            <a:endParaRPr lang="he-IL"/>
          </a:p>
        </p:txBody>
      </p:sp>
    </p:spTree>
    <p:extLst>
      <p:ext uri="{BB962C8B-B14F-4D97-AF65-F5344CB8AC3E}">
        <p14:creationId xmlns:p14="http://schemas.microsoft.com/office/powerpoint/2010/main" val="314537849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6" y="876300"/>
            <a:ext cx="9034094"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pic>
        <p:nvPicPr>
          <p:cNvPr id="19" name="תמונה 18"/>
          <p:cNvPicPr>
            <a:picLocks noChangeAspect="1"/>
          </p:cNvPicPr>
          <p:nvPr userDrawn="1"/>
        </p:nvPicPr>
        <p:blipFill>
          <a:blip r:embed="rId2" cstate="print"/>
          <a:stretch>
            <a:fillRect/>
          </a:stretch>
        </p:blipFill>
        <p:spPr>
          <a:xfrm>
            <a:off x="438150" y="194040"/>
            <a:ext cx="1533526" cy="697057"/>
          </a:xfrm>
          <a:prstGeom prst="rect">
            <a:avLst/>
          </a:prstGeom>
        </p:spPr>
      </p:pic>
    </p:spTree>
    <p:extLst>
      <p:ext uri="{BB962C8B-B14F-4D97-AF65-F5344CB8AC3E}">
        <p14:creationId xmlns:p14="http://schemas.microsoft.com/office/powerpoint/2010/main" val="317774397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פריסה מותאמת אישית">
    <p:spTree>
      <p:nvGrpSpPr>
        <p:cNvPr id="1" name=""/>
        <p:cNvGrpSpPr/>
        <p:nvPr/>
      </p:nvGrpSpPr>
      <p:grpSpPr>
        <a:xfrm>
          <a:off x="0" y="0"/>
          <a:ext cx="0" cy="0"/>
          <a:chOff x="0" y="0"/>
          <a:chExt cx="0" cy="0"/>
        </a:xfrm>
      </p:grpSpPr>
    </p:spTree>
    <p:extLst>
      <p:ext uri="{BB962C8B-B14F-4D97-AF65-F5344CB8AC3E}">
        <p14:creationId xmlns:p14="http://schemas.microsoft.com/office/powerpoint/2010/main" val="43855158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8067388"/>
      </p:ext>
    </p:extLst>
  </p:cSld>
  <p:clrMap bg1="lt1" tx1="dk1" bg2="lt2" tx2="dk2" accent1="accent1" accent2="accent2" accent3="accent3" accent4="accent4" accent5="accent5" accent6="accent6" hlink="hlink" folHlink="folHlink"/>
  <p:sldLayoutIdLst>
    <p:sldLayoutId id="2147483679" r:id="rId1"/>
    <p:sldLayoutId id="2147483682" r:id="rId2"/>
    <p:sldLayoutId id="2147483680" r:id="rId3"/>
  </p:sldLayoutIdLst>
  <p:timing>
    <p:tnLst>
      <p:par>
        <p:cTn id="1" dur="indefinite" restart="never" nodeType="tmRoot"/>
      </p:par>
    </p:tnLst>
  </p:timing>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he.wikipedia.org/wiki/%D7%A9%D7%A0%D7%99%D7%90%D7%95%D7%A8_%D7%96%D7%9C%D7%9E%D7%9F_%D7%9E%D7%9C%D7%90%D7%93%D7%99"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כותרת 7"/>
          <p:cNvSpPr>
            <a:spLocks noGrp="1"/>
          </p:cNvSpPr>
          <p:nvPr>
            <p:ph type="title"/>
          </p:nvPr>
        </p:nvSpPr>
        <p:spPr>
          <a:xfrm>
            <a:off x="2038350" y="605097"/>
            <a:ext cx="7506660" cy="256407"/>
          </a:xfrm>
        </p:spPr>
        <p:txBody>
          <a:bodyPr/>
          <a:lstStyle/>
          <a:p>
            <a:r>
              <a:rPr lang="he-IL" dirty="0" smtClean="0"/>
              <a:t>להיות רזים כמצה</a:t>
            </a:r>
            <a:endParaRPr lang="he-IL" dirty="0"/>
          </a:p>
        </p:txBody>
      </p:sp>
      <p:pic>
        <p:nvPicPr>
          <p:cNvPr id="3" name="מציין מיקום של תמונה 2"/>
          <p:cNvPicPr>
            <a:picLocks noGrp="1" noChangeAspect="1"/>
          </p:cNvPicPr>
          <p:nvPr>
            <p:ph type="pic" sz="quarter" idx="13"/>
          </p:nvPr>
        </p:nvPicPr>
        <p:blipFill>
          <a:blip r:embed="rId2" cstate="print">
            <a:extLst>
              <a:ext uri="{28A0092B-C50C-407E-A947-70E740481C1C}">
                <a14:useLocalDpi xmlns:a14="http://schemas.microsoft.com/office/drawing/2010/main" val="0"/>
              </a:ext>
            </a:extLst>
          </a:blip>
          <a:srcRect l="14924" r="14924"/>
          <a:stretch>
            <a:fillRect/>
          </a:stretch>
        </p:blipFill>
        <p:spPr>
          <a:xfrm>
            <a:off x="4997303" y="5670980"/>
            <a:ext cx="1095154" cy="1024468"/>
          </a:xfrm>
        </p:spPr>
      </p:pic>
      <p:pic>
        <p:nvPicPr>
          <p:cNvPr id="4" name="מציין מיקום של תמונה 3"/>
          <p:cNvPicPr>
            <a:picLocks noGrp="1" noChangeAspect="1"/>
          </p:cNvPicPr>
          <p:nvPr>
            <p:ph type="pic" sz="quarter" idx="14"/>
          </p:nvPr>
        </p:nvPicPr>
        <p:blipFill>
          <a:blip r:embed="rId3" cstate="print">
            <a:extLst>
              <a:ext uri="{28A0092B-C50C-407E-A947-70E740481C1C}">
                <a14:useLocalDpi xmlns:a14="http://schemas.microsoft.com/office/drawing/2010/main" val="0"/>
              </a:ext>
            </a:extLst>
          </a:blip>
          <a:srcRect l="11583" r="11583"/>
          <a:stretch>
            <a:fillRect/>
          </a:stretch>
        </p:blipFill>
        <p:spPr>
          <a:xfrm>
            <a:off x="2939082" y="5709683"/>
            <a:ext cx="1031047" cy="964499"/>
          </a:xfrm>
        </p:spPr>
      </p:pic>
      <p:sp>
        <p:nvSpPr>
          <p:cNvPr id="12" name="מלבן 11"/>
          <p:cNvSpPr/>
          <p:nvPr/>
        </p:nvSpPr>
        <p:spPr>
          <a:xfrm>
            <a:off x="6682740" y="876300"/>
            <a:ext cx="2796540" cy="2606040"/>
          </a:xfrm>
          <a:prstGeom prst="rect">
            <a:avLst/>
          </a:prstGeom>
          <a:solidFill>
            <a:srgbClr val="5E4D3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950" b="1" dirty="0" smtClean="0">
                <a:solidFill>
                  <a:schemeClr val="bg1"/>
                </a:solidFill>
                <a:latin typeface="Levenim MT" panose="02010502060101010101" pitchFamily="2" charset="-79"/>
                <a:cs typeface="Levenim MT" panose="02010502060101010101" pitchFamily="2" charset="-79"/>
              </a:rPr>
              <a:t>רקע:</a:t>
            </a:r>
          </a:p>
          <a:p>
            <a:pPr>
              <a:lnSpc>
                <a:spcPts val="1000"/>
              </a:lnSpc>
            </a:pPr>
            <a:r>
              <a:rPr lang="he-IL" sz="700" dirty="0" smtClean="0">
                <a:solidFill>
                  <a:schemeClr val="bg1"/>
                </a:solidFill>
                <a:latin typeface="Levenim MT" panose="02010502060101010101" pitchFamily="2" charset="-79"/>
                <a:cs typeface="Levenim MT" panose="02010502060101010101" pitchFamily="2" charset="-79"/>
              </a:rPr>
              <a:t>סיפר לי חניך במנהיגות: היו לנו דיונים עד לב השמים. על כל דבר התווכחנו שעות, ודנו בו מכאן ועד באר שבע. בסוף, כשהרגשנו שהדיונים מיצו את עצמם משהו מהחניכים הצליח לסכם את כל הדיונים במשפט אחד. ויצר מצב שהדיונים הפכו </a:t>
            </a:r>
            <a:r>
              <a:rPr lang="he-IL" sz="700" dirty="0" err="1" smtClean="0">
                <a:solidFill>
                  <a:schemeClr val="bg1"/>
                </a:solidFill>
                <a:latin typeface="Levenim MT" panose="02010502060101010101" pitchFamily="2" charset="-79"/>
                <a:cs typeface="Levenim MT" panose="02010502060101010101" pitchFamily="2" charset="-79"/>
              </a:rPr>
              <a:t>לקצת</a:t>
            </a:r>
            <a:r>
              <a:rPr lang="he-IL" sz="700" dirty="0" smtClean="0">
                <a:solidFill>
                  <a:schemeClr val="bg1"/>
                </a:solidFill>
                <a:latin typeface="Levenim MT" panose="02010502060101010101" pitchFamily="2" charset="-79"/>
                <a:cs typeface="Levenim MT" panose="02010502060101010101" pitchFamily="2" charset="-79"/>
              </a:rPr>
              <a:t> מיותרים. הוא טען שבסוף כל דיון המסקנה היא שזה אינדיבידואלי, מורכב, וצריך איזון. </a:t>
            </a:r>
          </a:p>
          <a:p>
            <a:pPr>
              <a:lnSpc>
                <a:spcPts val="1000"/>
              </a:lnSpc>
            </a:pPr>
            <a:r>
              <a:rPr lang="he-IL" sz="700" dirty="0" smtClean="0">
                <a:solidFill>
                  <a:schemeClr val="bg1"/>
                </a:solidFill>
                <a:latin typeface="Levenim MT" panose="02010502060101010101" pitchFamily="2" charset="-79"/>
                <a:cs typeface="Levenim MT" panose="02010502060101010101" pitchFamily="2" charset="-79"/>
              </a:rPr>
              <a:t>אז נשאלת השאלה בשביל מה החבר'ה בזבזו כ"כ הרבה זמן ואנרגיות כדי להגיע למסקנה הזו? היה ראש המצפה אוסף אותם ביום הראשון של השנה, ומודיע להם שבכל דבר – "העניין הוא אינדיבידואלי, מורכב וצריך איזון". </a:t>
            </a:r>
          </a:p>
          <a:p>
            <a:pPr>
              <a:lnSpc>
                <a:spcPts val="1000"/>
              </a:lnSpc>
            </a:pPr>
            <a:r>
              <a:rPr lang="he-IL" sz="700" dirty="0" smtClean="0">
                <a:solidFill>
                  <a:schemeClr val="bg1"/>
                </a:solidFill>
                <a:latin typeface="Levenim MT" panose="02010502060101010101" pitchFamily="2" charset="-79"/>
                <a:cs typeface="Levenim MT" panose="02010502060101010101" pitchFamily="2" charset="-79"/>
              </a:rPr>
              <a:t>אלא שלהגיע למסקנה הזו אחרי שנה של דיונים זה אחרת לגמרי. אבל לצאת משנה במצפה בלי המסקנה הזו גם זה פספוס.</a:t>
            </a:r>
          </a:p>
          <a:p>
            <a:pPr>
              <a:lnSpc>
                <a:spcPts val="1000"/>
              </a:lnSpc>
            </a:pPr>
            <a:r>
              <a:rPr lang="he-IL" sz="700" dirty="0" smtClean="0">
                <a:solidFill>
                  <a:schemeClr val="bg1"/>
                </a:solidFill>
                <a:latin typeface="Levenim MT" panose="02010502060101010101" pitchFamily="2" charset="-79"/>
                <a:cs typeface="Levenim MT" panose="02010502060101010101" pitchFamily="2" charset="-79"/>
              </a:rPr>
              <a:t>הנה לכם דוגמה לאיזון. שיש בו גם מורכבות. וכמובן שכל מצפה צריך להגיע לכך אחרת – אינדיבידואלי.</a:t>
            </a:r>
          </a:p>
          <a:p>
            <a:pPr>
              <a:lnSpc>
                <a:spcPts val="1000"/>
              </a:lnSpc>
            </a:pPr>
            <a:r>
              <a:rPr lang="he-IL" sz="700" dirty="0" smtClean="0">
                <a:solidFill>
                  <a:schemeClr val="bg1"/>
                </a:solidFill>
                <a:latin typeface="Levenim MT" panose="02010502060101010101" pitchFamily="2" charset="-79"/>
                <a:cs typeface="Levenim MT" panose="02010502060101010101" pitchFamily="2" charset="-79"/>
              </a:rPr>
              <a:t>תכלס, זוהי דוגמה ליחס בין הלחם של כל השנה למצה של פסח, שבוע אחד מ-52 שבועות. </a:t>
            </a:r>
          </a:p>
          <a:p>
            <a:pPr>
              <a:lnSpc>
                <a:spcPts val="1000"/>
              </a:lnSpc>
            </a:pPr>
            <a:r>
              <a:rPr lang="he-IL" sz="700" dirty="0" smtClean="0">
                <a:solidFill>
                  <a:schemeClr val="bg1"/>
                </a:solidFill>
                <a:latin typeface="Levenim MT" panose="02010502060101010101" pitchFamily="2" charset="-79"/>
                <a:cs typeface="Levenim MT" panose="02010502060101010101" pitchFamily="2" charset="-79"/>
              </a:rPr>
              <a:t>בדף הלימוד הזה ננסה רגע להיות במקום של המצה, הממצה, המבקשת את </a:t>
            </a:r>
            <a:r>
              <a:rPr lang="he-IL" sz="700" dirty="0" err="1" smtClean="0">
                <a:solidFill>
                  <a:schemeClr val="bg1"/>
                </a:solidFill>
                <a:latin typeface="Levenim MT" panose="02010502060101010101" pitchFamily="2" charset="-79"/>
                <a:cs typeface="Levenim MT" panose="02010502060101010101" pitchFamily="2" charset="-79"/>
              </a:rPr>
              <a:t>התכלס</a:t>
            </a:r>
            <a:r>
              <a:rPr lang="he-IL" sz="700" dirty="0" smtClean="0">
                <a:solidFill>
                  <a:schemeClr val="bg1"/>
                </a:solidFill>
                <a:latin typeface="Levenim MT" panose="02010502060101010101" pitchFamily="2" charset="-79"/>
                <a:cs typeface="Levenim MT" panose="02010502060101010101" pitchFamily="2" charset="-79"/>
              </a:rPr>
              <a:t>, המבקשת את הרזון הבריא. </a:t>
            </a:r>
            <a:endParaRPr lang="he-IL" sz="700" dirty="0">
              <a:solidFill>
                <a:schemeClr val="bg1"/>
              </a:solidFill>
              <a:latin typeface="Levenim MT" panose="02010502060101010101" pitchFamily="2" charset="-79"/>
              <a:cs typeface="Levenim MT" panose="02010502060101010101" pitchFamily="2" charset="-79"/>
            </a:endParaRPr>
          </a:p>
        </p:txBody>
      </p:sp>
      <p:sp>
        <p:nvSpPr>
          <p:cNvPr id="13" name="מלבן 12"/>
          <p:cNvSpPr/>
          <p:nvPr/>
        </p:nvSpPr>
        <p:spPr>
          <a:xfrm>
            <a:off x="6682740" y="3597096"/>
            <a:ext cx="2796540" cy="1765480"/>
          </a:xfrm>
          <a:prstGeom prst="rect">
            <a:avLst/>
          </a:prstGeom>
          <a:solidFill>
            <a:srgbClr val="C9C0B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950" b="1" dirty="0">
                <a:solidFill>
                  <a:srgbClr val="5E4D36"/>
                </a:solidFill>
                <a:latin typeface="Levenim MT" panose="02010502060101010101" pitchFamily="2" charset="-79"/>
                <a:cs typeface="Levenim MT" panose="02010502060101010101" pitchFamily="2" charset="-79"/>
              </a:rPr>
              <a:t>שאלות לעיון והעמקה: </a:t>
            </a:r>
            <a:endParaRPr lang="he-IL" sz="950" b="1" dirty="0" smtClean="0">
              <a:solidFill>
                <a:srgbClr val="5E4D36"/>
              </a:solidFill>
              <a:latin typeface="Levenim MT" panose="02010502060101010101" pitchFamily="2" charset="-79"/>
              <a:cs typeface="Levenim MT" panose="02010502060101010101" pitchFamily="2" charset="-79"/>
            </a:endParaRPr>
          </a:p>
          <a:p>
            <a:pPr>
              <a:lnSpc>
                <a:spcPts val="1000"/>
              </a:lnSpc>
            </a:pPr>
            <a:r>
              <a:rPr lang="he-IL" sz="700" b="1" dirty="0" smtClean="0">
                <a:solidFill>
                  <a:srgbClr val="5E4D36"/>
                </a:solidFill>
                <a:latin typeface="Levenim MT" panose="02010502060101010101" pitchFamily="2" charset="-79"/>
                <a:cs typeface="Levenim MT" panose="02010502060101010101" pitchFamily="2" charset="-79"/>
              </a:rPr>
              <a:t>א</a:t>
            </a:r>
            <a:r>
              <a:rPr lang="he-IL" sz="700" b="1" dirty="0">
                <a:solidFill>
                  <a:srgbClr val="5E4D36"/>
                </a:solidFill>
                <a:latin typeface="Levenim MT" panose="02010502060101010101" pitchFamily="2" charset="-79"/>
                <a:cs typeface="Levenim MT" panose="02010502060101010101" pitchFamily="2" charset="-79"/>
              </a:rPr>
              <a:t>. לחם עוני – אני מה שאני</a:t>
            </a:r>
          </a:p>
          <a:p>
            <a:pPr marL="171450" indent="-171450">
              <a:lnSpc>
                <a:spcPts val="1000"/>
              </a:lnSpc>
              <a:buFont typeface="Arial" panose="020B0604020202020204" pitchFamily="34" charset="0"/>
              <a:buChar char="•"/>
            </a:pPr>
            <a:r>
              <a:rPr lang="he-IL" sz="700" dirty="0" smtClean="0">
                <a:solidFill>
                  <a:srgbClr val="5E4D36"/>
                </a:solidFill>
                <a:latin typeface="Levenim MT" panose="02010502060101010101" pitchFamily="2" charset="-79"/>
                <a:cs typeface="Levenim MT" panose="02010502060101010101" pitchFamily="2" charset="-79"/>
              </a:rPr>
              <a:t>מדוע המצה כל כך רזה לפי תיאור הפסוקים?</a:t>
            </a:r>
          </a:p>
          <a:p>
            <a:pPr marL="171450" indent="-171450">
              <a:lnSpc>
                <a:spcPts val="1000"/>
              </a:lnSpc>
              <a:buFont typeface="Arial" panose="020B0604020202020204" pitchFamily="34" charset="0"/>
              <a:buChar char="•"/>
            </a:pPr>
            <a:r>
              <a:rPr lang="he-IL" sz="700" dirty="0" smtClean="0">
                <a:solidFill>
                  <a:srgbClr val="5E4D36"/>
                </a:solidFill>
                <a:latin typeface="Levenim MT" panose="02010502060101010101" pitchFamily="2" charset="-79"/>
                <a:cs typeface="Levenim MT" panose="02010502060101010101" pitchFamily="2" charset="-79"/>
              </a:rPr>
              <a:t>מה ההבדל בין חמץ למצה על פי דבריו של רבי שניאור זלמן </a:t>
            </a:r>
            <a:r>
              <a:rPr lang="he-IL" sz="700" dirty="0" err="1" smtClean="0">
                <a:solidFill>
                  <a:srgbClr val="5E4D36"/>
                </a:solidFill>
                <a:latin typeface="Levenim MT" panose="02010502060101010101" pitchFamily="2" charset="-79"/>
                <a:cs typeface="Levenim MT" panose="02010502060101010101" pitchFamily="2" charset="-79"/>
              </a:rPr>
              <a:t>מליאדי</a:t>
            </a:r>
            <a:r>
              <a:rPr lang="he-IL" sz="700" dirty="0" smtClean="0">
                <a:solidFill>
                  <a:srgbClr val="5E4D36"/>
                </a:solidFill>
                <a:latin typeface="Levenim MT" panose="02010502060101010101" pitchFamily="2" charset="-79"/>
                <a:cs typeface="Levenim MT" panose="02010502060101010101" pitchFamily="2" charset="-79"/>
              </a:rPr>
              <a:t>? ומדוע זה מתבטא בביטוי "אנוכי מי שאנוכי"?</a:t>
            </a:r>
            <a:endParaRPr lang="he-IL" sz="700" dirty="0">
              <a:solidFill>
                <a:srgbClr val="5E4D36"/>
              </a:solidFill>
              <a:latin typeface="Levenim MT" panose="02010502060101010101" pitchFamily="2" charset="-79"/>
              <a:cs typeface="Levenim MT" panose="02010502060101010101" pitchFamily="2" charset="-79"/>
            </a:endParaRPr>
          </a:p>
          <a:p>
            <a:pPr>
              <a:lnSpc>
                <a:spcPts val="1000"/>
              </a:lnSpc>
            </a:pPr>
            <a:r>
              <a:rPr lang="he-IL" sz="700" b="1" dirty="0" smtClean="0">
                <a:solidFill>
                  <a:srgbClr val="5E4D36"/>
                </a:solidFill>
                <a:latin typeface="Levenim MT" panose="02010502060101010101" pitchFamily="2" charset="-79"/>
                <a:cs typeface="Levenim MT" panose="02010502060101010101" pitchFamily="2" charset="-79"/>
              </a:rPr>
              <a:t>ב</a:t>
            </a:r>
            <a:r>
              <a:rPr lang="he-IL" sz="700" b="1" dirty="0">
                <a:solidFill>
                  <a:srgbClr val="5E4D36"/>
                </a:solidFill>
                <a:latin typeface="Levenim MT" panose="02010502060101010101" pitchFamily="2" charset="-79"/>
                <a:cs typeface="Levenim MT" panose="02010502060101010101" pitchFamily="2" charset="-79"/>
              </a:rPr>
              <a:t>. שאור – יצר - צמיחה</a:t>
            </a:r>
          </a:p>
          <a:p>
            <a:pPr marL="171450" indent="-171450">
              <a:lnSpc>
                <a:spcPts val="1000"/>
              </a:lnSpc>
              <a:buFont typeface="Arial" panose="020B0604020202020204" pitchFamily="34" charset="0"/>
              <a:buChar char="•"/>
            </a:pPr>
            <a:r>
              <a:rPr lang="he-IL" sz="700" dirty="0" smtClean="0">
                <a:solidFill>
                  <a:srgbClr val="5E4D36"/>
                </a:solidFill>
                <a:latin typeface="Levenim MT" panose="02010502060101010101" pitchFamily="2" charset="-79"/>
                <a:cs typeface="Levenim MT" panose="02010502060101010101" pitchFamily="2" charset="-79"/>
              </a:rPr>
              <a:t>האם השאור שבעיסה הוא טוב או רע בעיניכם? </a:t>
            </a:r>
            <a:endParaRPr lang="he-IL" sz="700" dirty="0">
              <a:solidFill>
                <a:srgbClr val="5E4D36"/>
              </a:solidFill>
              <a:latin typeface="Levenim MT" panose="02010502060101010101" pitchFamily="2" charset="-79"/>
              <a:cs typeface="Levenim MT" panose="02010502060101010101" pitchFamily="2" charset="-79"/>
            </a:endParaRPr>
          </a:p>
          <a:p>
            <a:pPr>
              <a:lnSpc>
                <a:spcPts val="1000"/>
              </a:lnSpc>
            </a:pPr>
            <a:r>
              <a:rPr lang="he-IL" sz="700" b="1" dirty="0">
                <a:solidFill>
                  <a:srgbClr val="5E4D36"/>
                </a:solidFill>
                <a:latin typeface="Levenim MT" panose="02010502060101010101" pitchFamily="2" charset="-79"/>
                <a:cs typeface="Levenim MT" panose="02010502060101010101" pitchFamily="2" charset="-79"/>
              </a:rPr>
              <a:t>ג. </a:t>
            </a:r>
            <a:r>
              <a:rPr lang="he-IL" sz="700" b="1" dirty="0" smtClean="0">
                <a:solidFill>
                  <a:srgbClr val="5E4D36"/>
                </a:solidFill>
                <a:latin typeface="Levenim MT" panose="02010502060101010101" pitchFamily="2" charset="-79"/>
                <a:cs typeface="Levenim MT" panose="02010502060101010101" pitchFamily="2" charset="-79"/>
              </a:rPr>
              <a:t>זן ואמנות ניפוח הבלון</a:t>
            </a:r>
            <a:endParaRPr lang="he-IL" sz="700" b="1" dirty="0">
              <a:solidFill>
                <a:srgbClr val="5E4D36"/>
              </a:solidFill>
              <a:latin typeface="Levenim MT" panose="02010502060101010101" pitchFamily="2" charset="-79"/>
              <a:cs typeface="Levenim MT" panose="02010502060101010101" pitchFamily="2" charset="-79"/>
            </a:endParaRPr>
          </a:p>
          <a:p>
            <a:pPr marL="171450" indent="-171450">
              <a:lnSpc>
                <a:spcPts val="1000"/>
              </a:lnSpc>
              <a:buFont typeface="Arial" panose="020B0604020202020204" pitchFamily="34" charset="0"/>
              <a:buChar char="•"/>
            </a:pPr>
            <a:r>
              <a:rPr lang="he-IL" sz="700" dirty="0" smtClean="0">
                <a:solidFill>
                  <a:srgbClr val="5E4D36"/>
                </a:solidFill>
                <a:latin typeface="Levenim MT" panose="02010502060101010101" pitchFamily="2" charset="-79"/>
                <a:cs typeface="Levenim MT" panose="02010502060101010101" pitchFamily="2" charset="-79"/>
              </a:rPr>
              <a:t>נסו להעלות סיטואציות שבהן 'אני מה שאני' – שעדיף הפשוט על המורכב.</a:t>
            </a:r>
          </a:p>
          <a:p>
            <a:pPr marL="171450" indent="-171450">
              <a:lnSpc>
                <a:spcPts val="1000"/>
              </a:lnSpc>
              <a:buFont typeface="Arial" panose="020B0604020202020204" pitchFamily="34" charset="0"/>
              <a:buChar char="•"/>
            </a:pPr>
            <a:r>
              <a:rPr lang="he-IL" sz="700" dirty="0" smtClean="0">
                <a:solidFill>
                  <a:srgbClr val="5E4D36"/>
                </a:solidFill>
                <a:latin typeface="Levenim MT" panose="02010502060101010101" pitchFamily="2" charset="-79"/>
                <a:cs typeface="Levenim MT" panose="02010502060101010101" pitchFamily="2" charset="-79"/>
              </a:rPr>
              <a:t>תנו דוגמה מהחיים לניפוח נכון של בלון. הבלון מתחיל מנקודה עצמית, מתנפח היטב אבל לא מתפוצץ</a:t>
            </a:r>
            <a:endParaRPr lang="he-IL" sz="700" dirty="0">
              <a:solidFill>
                <a:srgbClr val="5E4D36"/>
              </a:solidFill>
              <a:latin typeface="Levenim MT" panose="02010502060101010101" pitchFamily="2" charset="-79"/>
              <a:cs typeface="Levenim MT" panose="02010502060101010101" pitchFamily="2" charset="-79"/>
            </a:endParaRPr>
          </a:p>
        </p:txBody>
      </p:sp>
      <p:sp>
        <p:nvSpPr>
          <p:cNvPr id="14" name="מלבן 13"/>
          <p:cNvSpPr/>
          <p:nvPr/>
        </p:nvSpPr>
        <p:spPr>
          <a:xfrm>
            <a:off x="4513385"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950" b="1" dirty="0">
                <a:solidFill>
                  <a:srgbClr val="5E4D36"/>
                </a:solidFill>
                <a:latin typeface="Levenim MT" panose="02010502060101010101" pitchFamily="2" charset="-79"/>
                <a:cs typeface="Levenim MT" panose="02010502060101010101" pitchFamily="2" charset="-79"/>
              </a:rPr>
              <a:t>א. </a:t>
            </a:r>
            <a:r>
              <a:rPr lang="he-IL" sz="950" b="1" dirty="0" smtClean="0">
                <a:solidFill>
                  <a:srgbClr val="5E4D36"/>
                </a:solidFill>
                <a:latin typeface="Levenim MT" panose="02010502060101010101" pitchFamily="2" charset="-79"/>
                <a:cs typeface="Levenim MT" panose="02010502060101010101" pitchFamily="2" charset="-79"/>
              </a:rPr>
              <a:t>לחם עוני – אני מה שאני</a:t>
            </a:r>
            <a:endParaRPr lang="he-IL" sz="950" b="1" dirty="0">
              <a:solidFill>
                <a:srgbClr val="5E4D36"/>
              </a:solidFill>
              <a:latin typeface="Levenim MT" panose="02010502060101010101" pitchFamily="2" charset="-79"/>
              <a:cs typeface="Levenim MT" panose="02010502060101010101" pitchFamily="2" charset="-79"/>
            </a:endParaRPr>
          </a:p>
          <a:p>
            <a:pPr algn="just">
              <a:lnSpc>
                <a:spcPts val="1000"/>
              </a:lnSpc>
            </a:pPr>
            <a:r>
              <a:rPr lang="he-IL" sz="700" dirty="0">
                <a:solidFill>
                  <a:srgbClr val="5E4D36"/>
                </a:solidFill>
                <a:latin typeface="Levenim MT" panose="02010502060101010101" pitchFamily="2" charset="-79"/>
                <a:cs typeface="Levenim MT" panose="02010502060101010101" pitchFamily="2" charset="-79"/>
              </a:rPr>
              <a:t>1</a:t>
            </a:r>
          </a:p>
          <a:p>
            <a:pPr>
              <a:lnSpc>
                <a:spcPct val="150000"/>
              </a:lnSpc>
            </a:pPr>
            <a:r>
              <a:rPr lang="he-IL" sz="900" dirty="0">
                <a:solidFill>
                  <a:srgbClr val="5E4D36"/>
                </a:solidFill>
                <a:latin typeface="Levenim MT" panose="02010502060101010101" pitchFamily="2" charset="-79"/>
                <a:cs typeface="Levenim MT" panose="02010502060101010101" pitchFamily="2" charset="-79"/>
              </a:rPr>
              <a:t>וַיֹּאפוּ אֶת הַבָּצֵק אֲשֶׁר הוֹצִיאוּ מִמִּצְרַיִם עֻגֹת מַצּוֹת כִּי לֹא חָמֵץ </a:t>
            </a:r>
            <a:r>
              <a:rPr lang="he-IL" sz="900" b="1" dirty="0">
                <a:solidFill>
                  <a:srgbClr val="5E4D36"/>
                </a:solidFill>
                <a:latin typeface="Levenim MT" panose="02010502060101010101" pitchFamily="2" charset="-79"/>
                <a:cs typeface="Levenim MT" panose="02010502060101010101" pitchFamily="2" charset="-79"/>
              </a:rPr>
              <a:t>כִּי גֹרְשׁוּ מִמִּצְרַיִם וְלֹא יָכְלוּ לְהִתְמַהְמֵהַּ </a:t>
            </a:r>
            <a:r>
              <a:rPr lang="he-IL" sz="900" dirty="0">
                <a:solidFill>
                  <a:srgbClr val="5E4D36"/>
                </a:solidFill>
                <a:latin typeface="Levenim MT" panose="02010502060101010101" pitchFamily="2" charset="-79"/>
                <a:cs typeface="Levenim MT" panose="02010502060101010101" pitchFamily="2" charset="-79"/>
              </a:rPr>
              <a:t>וְגַם צֵדָה </a:t>
            </a:r>
            <a:r>
              <a:rPr lang="he-IL" sz="900" dirty="0" err="1" smtClean="0">
                <a:solidFill>
                  <a:srgbClr val="5E4D36"/>
                </a:solidFill>
                <a:latin typeface="Levenim MT" panose="02010502060101010101" pitchFamily="2" charset="-79"/>
                <a:cs typeface="Levenim MT" panose="02010502060101010101" pitchFamily="2" charset="-79"/>
              </a:rPr>
              <a:t>לֹ</a:t>
            </a:r>
            <a:r>
              <a:rPr lang="he-IL" sz="900" dirty="0" smtClean="0">
                <a:solidFill>
                  <a:srgbClr val="5E4D36"/>
                </a:solidFill>
                <a:latin typeface="Levenim MT" panose="02010502060101010101" pitchFamily="2" charset="-79"/>
                <a:cs typeface="Levenim MT" panose="02010502060101010101" pitchFamily="2" charset="-79"/>
              </a:rPr>
              <a:t>א עָשׂוּ </a:t>
            </a:r>
            <a:r>
              <a:rPr lang="he-IL" sz="900" dirty="0">
                <a:solidFill>
                  <a:srgbClr val="5E4D36"/>
                </a:solidFill>
                <a:latin typeface="Levenim MT" panose="02010502060101010101" pitchFamily="2" charset="-79"/>
                <a:cs typeface="Levenim MT" panose="02010502060101010101" pitchFamily="2" charset="-79"/>
              </a:rPr>
              <a:t>לָהֶם </a:t>
            </a:r>
            <a:r>
              <a:rPr lang="he-IL" sz="900" dirty="0" smtClean="0">
                <a:solidFill>
                  <a:srgbClr val="5E4D36"/>
                </a:solidFill>
                <a:latin typeface="Levenim MT" panose="02010502060101010101" pitchFamily="2" charset="-79"/>
                <a:cs typeface="Levenim MT" panose="02010502060101010101" pitchFamily="2" charset="-79"/>
              </a:rPr>
              <a:t>                              </a:t>
            </a:r>
            <a:r>
              <a:rPr lang="he-IL" sz="600" dirty="0" smtClean="0">
                <a:solidFill>
                  <a:srgbClr val="5E4D36"/>
                </a:solidFill>
                <a:latin typeface="Levenim MT" panose="02010502060101010101" pitchFamily="2" charset="-79"/>
                <a:cs typeface="Levenim MT" panose="02010502060101010101" pitchFamily="2" charset="-79"/>
              </a:rPr>
              <a:t>שמות </a:t>
            </a:r>
            <a:r>
              <a:rPr lang="he-IL" sz="600" dirty="0" err="1" smtClean="0">
                <a:solidFill>
                  <a:srgbClr val="5E4D36"/>
                </a:solidFill>
                <a:latin typeface="Levenim MT" panose="02010502060101010101" pitchFamily="2" charset="-79"/>
                <a:cs typeface="Levenim MT" panose="02010502060101010101" pitchFamily="2" charset="-79"/>
              </a:rPr>
              <a:t>יב</a:t>
            </a:r>
            <a:endParaRPr lang="he-IL" sz="600" dirty="0" smtClean="0">
              <a:solidFill>
                <a:srgbClr val="5E4D36"/>
              </a:solidFill>
              <a:latin typeface="Levenim MT" panose="02010502060101010101" pitchFamily="2" charset="-79"/>
              <a:cs typeface="Levenim MT" panose="02010502060101010101" pitchFamily="2" charset="-79"/>
            </a:endParaRPr>
          </a:p>
          <a:p>
            <a:pPr algn="just">
              <a:lnSpc>
                <a:spcPct val="150000"/>
              </a:lnSpc>
            </a:pPr>
            <a:endParaRPr lang="he-IL" sz="600" dirty="0" smtClean="0">
              <a:solidFill>
                <a:srgbClr val="5E4D36"/>
              </a:solidFill>
              <a:latin typeface="Levenim MT" panose="02010502060101010101" pitchFamily="2" charset="-79"/>
              <a:cs typeface="Levenim MT" panose="02010502060101010101" pitchFamily="2" charset="-79"/>
            </a:endParaRPr>
          </a:p>
          <a:p>
            <a:pPr algn="just">
              <a:lnSpc>
                <a:spcPct val="150000"/>
              </a:lnSpc>
            </a:pPr>
            <a:endParaRPr lang="he-IL" sz="600" dirty="0">
              <a:solidFill>
                <a:srgbClr val="5E4D36"/>
              </a:solidFill>
              <a:latin typeface="Levenim MT" panose="02010502060101010101" pitchFamily="2" charset="-79"/>
              <a:cs typeface="Levenim MT" panose="02010502060101010101" pitchFamily="2" charset="-79"/>
            </a:endParaRPr>
          </a:p>
          <a:p>
            <a:pPr algn="just">
              <a:lnSpc>
                <a:spcPts val="1000"/>
              </a:lnSpc>
            </a:pPr>
            <a:r>
              <a:rPr lang="he-IL" sz="900" dirty="0">
                <a:solidFill>
                  <a:srgbClr val="5E4D36"/>
                </a:solidFill>
                <a:latin typeface="Levenim MT" panose="02010502060101010101" pitchFamily="2" charset="-79"/>
                <a:cs typeface="Levenim MT" panose="02010502060101010101" pitchFamily="2" charset="-79"/>
              </a:rPr>
              <a:t>2</a:t>
            </a:r>
          </a:p>
          <a:p>
            <a:pPr algn="just">
              <a:lnSpc>
                <a:spcPct val="150000"/>
              </a:lnSpc>
            </a:pPr>
            <a:r>
              <a:rPr lang="he-IL" sz="900" dirty="0">
                <a:solidFill>
                  <a:srgbClr val="5E4D36"/>
                </a:solidFill>
                <a:latin typeface="Levenim MT" panose="02010502060101010101" pitchFamily="2" charset="-79"/>
                <a:cs typeface="Levenim MT" panose="02010502060101010101" pitchFamily="2" charset="-79"/>
              </a:rPr>
              <a:t>לֹא תֹאכַל עָלָיו חָמֵץ שִׁבְעַת יָמִים תֹּאכַל עָלָיו מַצּוֹת לֶחֶם עֹנִי </a:t>
            </a:r>
            <a:r>
              <a:rPr lang="he-IL" sz="900" b="1" dirty="0">
                <a:solidFill>
                  <a:srgbClr val="5E4D36"/>
                </a:solidFill>
                <a:latin typeface="Levenim MT" panose="02010502060101010101" pitchFamily="2" charset="-79"/>
                <a:cs typeface="Levenim MT" panose="02010502060101010101" pitchFamily="2" charset="-79"/>
              </a:rPr>
              <a:t>כִּי </a:t>
            </a:r>
            <a:r>
              <a:rPr lang="he-IL" sz="900" b="1" dirty="0" err="1">
                <a:solidFill>
                  <a:srgbClr val="5E4D36"/>
                </a:solidFill>
                <a:latin typeface="Levenim MT" panose="02010502060101010101" pitchFamily="2" charset="-79"/>
                <a:cs typeface="Levenim MT" panose="02010502060101010101" pitchFamily="2" charset="-79"/>
              </a:rPr>
              <a:t>בְחִפָּזוֹן</a:t>
            </a:r>
            <a:r>
              <a:rPr lang="he-IL" sz="900" b="1" dirty="0">
                <a:solidFill>
                  <a:srgbClr val="5E4D36"/>
                </a:solidFill>
                <a:latin typeface="Levenim MT" panose="02010502060101010101" pitchFamily="2" charset="-79"/>
                <a:cs typeface="Levenim MT" panose="02010502060101010101" pitchFamily="2" charset="-79"/>
              </a:rPr>
              <a:t> יָצָאתָ מֵאֶרֶץ מִצְרַיִם</a:t>
            </a:r>
            <a:r>
              <a:rPr lang="he-IL" sz="900" dirty="0">
                <a:solidFill>
                  <a:srgbClr val="5E4D36"/>
                </a:solidFill>
                <a:latin typeface="Levenim MT" panose="02010502060101010101" pitchFamily="2" charset="-79"/>
                <a:cs typeface="Levenim MT" panose="02010502060101010101" pitchFamily="2" charset="-79"/>
              </a:rPr>
              <a:t> לְמַעַן </a:t>
            </a:r>
            <a:r>
              <a:rPr lang="he-IL" sz="900" dirty="0" err="1">
                <a:solidFill>
                  <a:srgbClr val="5E4D36"/>
                </a:solidFill>
                <a:latin typeface="Levenim MT" panose="02010502060101010101" pitchFamily="2" charset="-79"/>
                <a:cs typeface="Levenim MT" panose="02010502060101010101" pitchFamily="2" charset="-79"/>
              </a:rPr>
              <a:t>תִּזְכֹּר</a:t>
            </a:r>
            <a:r>
              <a:rPr lang="he-IL" sz="900" dirty="0">
                <a:solidFill>
                  <a:srgbClr val="5E4D36"/>
                </a:solidFill>
                <a:latin typeface="Levenim MT" panose="02010502060101010101" pitchFamily="2" charset="-79"/>
                <a:cs typeface="Levenim MT" panose="02010502060101010101" pitchFamily="2" charset="-79"/>
              </a:rPr>
              <a:t> אֶת יוֹם צֵאתְךָ מֵאֶרֶץ מִצְרַיִם כֹּל יְמֵי חַיֶּיךָ.  וְלֹא יֵרָאֶה לְךָ שְׂאֹר בְּכָל </a:t>
            </a:r>
            <a:r>
              <a:rPr lang="he-IL" sz="900" dirty="0" err="1">
                <a:solidFill>
                  <a:srgbClr val="5E4D36"/>
                </a:solidFill>
                <a:latin typeface="Levenim MT" panose="02010502060101010101" pitchFamily="2" charset="-79"/>
                <a:cs typeface="Levenim MT" panose="02010502060101010101" pitchFamily="2" charset="-79"/>
              </a:rPr>
              <a:t>גְּב</a:t>
            </a:r>
            <a:r>
              <a:rPr lang="he-IL" sz="900" dirty="0">
                <a:solidFill>
                  <a:srgbClr val="5E4D36"/>
                </a:solidFill>
                <a:latin typeface="Levenim MT" panose="02010502060101010101" pitchFamily="2" charset="-79"/>
                <a:cs typeface="Levenim MT" panose="02010502060101010101" pitchFamily="2" charset="-79"/>
              </a:rPr>
              <a:t>ֻלְךָ שִׁבְעַת </a:t>
            </a:r>
            <a:r>
              <a:rPr lang="he-IL" sz="900" dirty="0" err="1">
                <a:solidFill>
                  <a:srgbClr val="5E4D36"/>
                </a:solidFill>
                <a:latin typeface="Levenim MT" panose="02010502060101010101" pitchFamily="2" charset="-79"/>
                <a:cs typeface="Levenim MT" panose="02010502060101010101" pitchFamily="2" charset="-79"/>
              </a:rPr>
              <a:t>יָמִ</a:t>
            </a:r>
            <a:r>
              <a:rPr lang="he-IL" sz="900" dirty="0">
                <a:solidFill>
                  <a:srgbClr val="5E4D36"/>
                </a:solidFill>
                <a:latin typeface="Levenim MT" panose="02010502060101010101" pitchFamily="2" charset="-79"/>
                <a:cs typeface="Levenim MT" panose="02010502060101010101" pitchFamily="2" charset="-79"/>
              </a:rPr>
              <a:t>ים </a:t>
            </a:r>
            <a:r>
              <a:rPr lang="he-IL" sz="900" dirty="0" smtClean="0">
                <a:solidFill>
                  <a:srgbClr val="5E4D36"/>
                </a:solidFill>
                <a:latin typeface="Levenim MT" panose="02010502060101010101" pitchFamily="2" charset="-79"/>
                <a:cs typeface="Levenim MT" panose="02010502060101010101" pitchFamily="2" charset="-79"/>
              </a:rPr>
              <a:t>    </a:t>
            </a:r>
            <a:r>
              <a:rPr lang="he-IL" sz="600" dirty="0" smtClean="0">
                <a:solidFill>
                  <a:srgbClr val="5E4D36"/>
                </a:solidFill>
                <a:latin typeface="Levenim MT" panose="02010502060101010101" pitchFamily="2" charset="-79"/>
                <a:cs typeface="Levenim MT" panose="02010502060101010101" pitchFamily="2" charset="-79"/>
              </a:rPr>
              <a:t>דברים </a:t>
            </a:r>
            <a:r>
              <a:rPr lang="he-IL" sz="600" dirty="0" err="1" smtClean="0">
                <a:solidFill>
                  <a:srgbClr val="5E4D36"/>
                </a:solidFill>
                <a:latin typeface="Levenim MT" panose="02010502060101010101" pitchFamily="2" charset="-79"/>
                <a:cs typeface="Levenim MT" panose="02010502060101010101" pitchFamily="2" charset="-79"/>
              </a:rPr>
              <a:t>טז</a:t>
            </a:r>
            <a:endParaRPr lang="he-IL" sz="600" dirty="0" smtClean="0">
              <a:solidFill>
                <a:srgbClr val="5E4D36"/>
              </a:solidFill>
              <a:latin typeface="Levenim MT" panose="02010502060101010101" pitchFamily="2" charset="-79"/>
              <a:cs typeface="Levenim MT" panose="02010502060101010101" pitchFamily="2" charset="-79"/>
            </a:endParaRPr>
          </a:p>
          <a:p>
            <a:pPr algn="just">
              <a:lnSpc>
                <a:spcPct val="150000"/>
              </a:lnSpc>
            </a:pPr>
            <a:endParaRPr lang="he-IL" sz="600" dirty="0" smtClean="0">
              <a:solidFill>
                <a:srgbClr val="5E4D36"/>
              </a:solidFill>
              <a:latin typeface="Levenim MT" panose="02010502060101010101" pitchFamily="2" charset="-79"/>
              <a:cs typeface="Levenim MT" panose="02010502060101010101" pitchFamily="2" charset="-79"/>
            </a:endParaRPr>
          </a:p>
          <a:p>
            <a:pPr algn="just">
              <a:lnSpc>
                <a:spcPct val="150000"/>
              </a:lnSpc>
            </a:pPr>
            <a:endParaRPr lang="he-IL" sz="600" dirty="0" smtClean="0">
              <a:solidFill>
                <a:srgbClr val="5E4D36"/>
              </a:solidFill>
              <a:latin typeface="Levenim MT" panose="02010502060101010101" pitchFamily="2" charset="-79"/>
              <a:cs typeface="Levenim MT" panose="02010502060101010101" pitchFamily="2" charset="-79"/>
            </a:endParaRPr>
          </a:p>
          <a:p>
            <a:pPr lvl="0"/>
            <a:r>
              <a:rPr lang="he-IL" sz="900" dirty="0">
                <a:solidFill>
                  <a:srgbClr val="5E4D36"/>
                </a:solidFill>
                <a:latin typeface="Levenim MT" pitchFamily="2" charset="-79"/>
                <a:cs typeface="Levenim MT" pitchFamily="2" charset="-79"/>
              </a:rPr>
              <a:t>3</a:t>
            </a:r>
          </a:p>
          <a:p>
            <a:pPr lvl="0" algn="just">
              <a:lnSpc>
                <a:spcPts val="1000"/>
              </a:lnSpc>
              <a:spcAft>
                <a:spcPts val="600"/>
              </a:spcAft>
            </a:pPr>
            <a:r>
              <a:rPr lang="he-IL" sz="900" dirty="0">
                <a:solidFill>
                  <a:srgbClr val="5E4D36"/>
                </a:solidFill>
                <a:latin typeface="Levenim MT" pitchFamily="2" charset="-79"/>
                <a:cs typeface="Levenim MT" pitchFamily="2" charset="-79"/>
              </a:rPr>
              <a:t>המצה </a:t>
            </a:r>
            <a:r>
              <a:rPr lang="he-IL" sz="900" dirty="0" err="1">
                <a:solidFill>
                  <a:srgbClr val="5E4D36"/>
                </a:solidFill>
                <a:latin typeface="Levenim MT" pitchFamily="2" charset="-79"/>
                <a:cs typeface="Levenim MT" pitchFamily="2" charset="-79"/>
              </a:rPr>
              <a:t>שבהיותה</a:t>
            </a:r>
            <a:r>
              <a:rPr lang="he-IL" sz="900" dirty="0">
                <a:solidFill>
                  <a:srgbClr val="5E4D36"/>
                </a:solidFill>
                <a:latin typeface="Levenim MT" pitchFamily="2" charset="-79"/>
                <a:cs typeface="Levenim MT" pitchFamily="2" charset="-79"/>
              </a:rPr>
              <a:t> בלתי שאור ומחמצת, הנה לא יתוסף בה נפוח...</a:t>
            </a:r>
          </a:p>
          <a:p>
            <a:pPr lvl="0" algn="just">
              <a:lnSpc>
                <a:spcPts val="1000"/>
              </a:lnSpc>
              <a:spcAft>
                <a:spcPts val="600"/>
              </a:spcAft>
            </a:pPr>
            <a:r>
              <a:rPr lang="he-IL" sz="900" dirty="0">
                <a:solidFill>
                  <a:srgbClr val="5E4D36"/>
                </a:solidFill>
                <a:latin typeface="Levenim MT" pitchFamily="2" charset="-79"/>
                <a:cs typeface="Levenim MT" pitchFamily="2" charset="-79"/>
              </a:rPr>
              <a:t>אלא כמו </a:t>
            </a:r>
            <a:r>
              <a:rPr lang="he-IL" sz="900" dirty="0" err="1">
                <a:solidFill>
                  <a:srgbClr val="5E4D36"/>
                </a:solidFill>
                <a:latin typeface="Levenim MT" pitchFamily="2" charset="-79"/>
                <a:cs typeface="Levenim MT" pitchFamily="2" charset="-79"/>
              </a:rPr>
              <a:t>שהיתה</a:t>
            </a:r>
            <a:r>
              <a:rPr lang="he-IL" sz="900" dirty="0">
                <a:solidFill>
                  <a:srgbClr val="5E4D36"/>
                </a:solidFill>
                <a:latin typeface="Levenim MT" pitchFamily="2" charset="-79"/>
                <a:cs typeface="Levenim MT" pitchFamily="2" charset="-79"/>
              </a:rPr>
              <a:t> בעצמה רק קמח ומים...</a:t>
            </a:r>
          </a:p>
          <a:p>
            <a:pPr lvl="0" algn="just">
              <a:lnSpc>
                <a:spcPts val="1000"/>
              </a:lnSpc>
              <a:spcAft>
                <a:spcPts val="600"/>
              </a:spcAft>
            </a:pPr>
            <a:r>
              <a:rPr lang="he-IL" sz="900" dirty="0" err="1">
                <a:solidFill>
                  <a:srgbClr val="5E4D36"/>
                </a:solidFill>
                <a:latin typeface="Levenim MT" pitchFamily="2" charset="-79"/>
                <a:cs typeface="Levenim MT" pitchFamily="2" charset="-79"/>
              </a:rPr>
              <a:t>וכשנצטוו</a:t>
            </a:r>
            <a:r>
              <a:rPr lang="he-IL" sz="900" dirty="0">
                <a:solidFill>
                  <a:srgbClr val="5E4D36"/>
                </a:solidFill>
                <a:latin typeface="Levenim MT" pitchFamily="2" charset="-79"/>
                <a:cs typeface="Levenim MT" pitchFamily="2" charset="-79"/>
              </a:rPr>
              <a:t> ישראל לאכול מצא דווקא...  בבחינת </a:t>
            </a:r>
            <a:r>
              <a:rPr lang="he-IL" sz="900" b="1" dirty="0">
                <a:solidFill>
                  <a:srgbClr val="5E4D36"/>
                </a:solidFill>
                <a:latin typeface="Levenim MT" pitchFamily="2" charset="-79"/>
                <a:cs typeface="Levenim MT" pitchFamily="2" charset="-79"/>
              </a:rPr>
              <a:t>אנוכי מי שאנוכי</a:t>
            </a:r>
            <a:r>
              <a:rPr lang="he-IL" sz="900" dirty="0" smtClean="0">
                <a:solidFill>
                  <a:srgbClr val="5E4D36"/>
                </a:solidFill>
                <a:latin typeface="Levenim MT" pitchFamily="2" charset="-79"/>
                <a:cs typeface="Levenim MT" pitchFamily="2" charset="-79"/>
              </a:rPr>
              <a:t>'</a:t>
            </a:r>
            <a:endParaRPr lang="he-IL" sz="600" dirty="0" smtClean="0">
              <a:solidFill>
                <a:srgbClr val="5E4D36"/>
              </a:solidFill>
              <a:latin typeface="Levenim MT" panose="02010502060101010101" pitchFamily="2" charset="-79"/>
              <a:cs typeface="Levenim MT" panose="02010502060101010101" pitchFamily="2" charset="-79"/>
            </a:endParaRPr>
          </a:p>
          <a:p>
            <a:pPr algn="l">
              <a:lnSpc>
                <a:spcPts val="1000"/>
              </a:lnSpc>
            </a:pPr>
            <a:r>
              <a:rPr lang="he-IL" sz="600" dirty="0" smtClean="0">
                <a:solidFill>
                  <a:srgbClr val="5E4D36"/>
                </a:solidFill>
                <a:latin typeface="Levenim MT" panose="02010502060101010101" pitchFamily="2" charset="-79"/>
                <a:cs typeface="Levenim MT" panose="02010502060101010101" pitchFamily="2" charset="-79"/>
              </a:rPr>
              <a:t>רבי שניאור זלמן  </a:t>
            </a:r>
            <a:r>
              <a:rPr lang="he-IL" sz="600" dirty="0" err="1" smtClean="0">
                <a:solidFill>
                  <a:srgbClr val="5E4D36"/>
                </a:solidFill>
                <a:latin typeface="Levenim MT" panose="02010502060101010101" pitchFamily="2" charset="-79"/>
                <a:cs typeface="Levenim MT" panose="02010502060101010101" pitchFamily="2" charset="-79"/>
              </a:rPr>
              <a:t>מילאדי</a:t>
            </a:r>
            <a:r>
              <a:rPr lang="he-IL" sz="600" dirty="0" smtClean="0">
                <a:solidFill>
                  <a:srgbClr val="5E4D36"/>
                </a:solidFill>
                <a:latin typeface="Levenim MT" panose="02010502060101010101" pitchFamily="2" charset="-79"/>
                <a:cs typeface="Levenim MT" panose="02010502060101010101" pitchFamily="2" charset="-79"/>
              </a:rPr>
              <a:t> </a:t>
            </a:r>
            <a:r>
              <a:rPr lang="he-IL" sz="600" dirty="0">
                <a:solidFill>
                  <a:srgbClr val="5E4D36"/>
                </a:solidFill>
                <a:latin typeface="Levenim MT" panose="02010502060101010101" pitchFamily="2" charset="-79"/>
                <a:cs typeface="Levenim MT" panose="02010502060101010101" pitchFamily="2" charset="-79"/>
              </a:rPr>
              <a:t>מייסד שושלת חב"ד סדר התפילות מכל השנה, רפ"ד ע"א- רפה ע"א</a:t>
            </a:r>
          </a:p>
          <a:p>
            <a:pPr algn="l">
              <a:lnSpc>
                <a:spcPts val="1000"/>
              </a:lnSpc>
            </a:pPr>
            <a:endParaRPr lang="he-IL" sz="600" dirty="0">
              <a:solidFill>
                <a:srgbClr val="5E4D36"/>
              </a:solidFill>
              <a:latin typeface="Levenim MT" panose="02010502060101010101" pitchFamily="2" charset="-79"/>
              <a:cs typeface="Levenim MT" panose="02010502060101010101" pitchFamily="2" charset="-79"/>
            </a:endParaRPr>
          </a:p>
          <a:p>
            <a:pPr>
              <a:lnSpc>
                <a:spcPts val="1000"/>
              </a:lnSpc>
            </a:pPr>
            <a:endParaRPr lang="he-IL" sz="700" dirty="0">
              <a:solidFill>
                <a:srgbClr val="5E4D36"/>
              </a:solidFill>
              <a:latin typeface="Levenim MT" panose="02010502060101010101" pitchFamily="2" charset="-79"/>
              <a:cs typeface="Levenim MT" panose="02010502060101010101" pitchFamily="2" charset="-79"/>
            </a:endParaRPr>
          </a:p>
        </p:txBody>
      </p:sp>
      <p:sp>
        <p:nvSpPr>
          <p:cNvPr id="16" name="מלבן 15"/>
          <p:cNvSpPr/>
          <p:nvPr/>
        </p:nvSpPr>
        <p:spPr>
          <a:xfrm>
            <a:off x="422031"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950" b="1" dirty="0">
                <a:solidFill>
                  <a:srgbClr val="5E4D36"/>
                </a:solidFill>
                <a:latin typeface="Levenim MT" panose="02010502060101010101" pitchFamily="2" charset="-79"/>
                <a:cs typeface="Levenim MT" panose="02010502060101010101" pitchFamily="2" charset="-79"/>
              </a:rPr>
              <a:t>ג. </a:t>
            </a:r>
            <a:r>
              <a:rPr lang="he-IL" sz="950" b="1" dirty="0" smtClean="0">
                <a:solidFill>
                  <a:srgbClr val="5E4D36"/>
                </a:solidFill>
                <a:latin typeface="Levenim MT" panose="02010502060101010101" pitchFamily="2" charset="-79"/>
                <a:cs typeface="Levenim MT" panose="02010502060101010101" pitchFamily="2" charset="-79"/>
              </a:rPr>
              <a:t>זן ואמנות ניפוח הבלון</a:t>
            </a:r>
            <a:endParaRPr lang="he-IL" sz="850" b="1" dirty="0" smtClean="0">
              <a:solidFill>
                <a:srgbClr val="5E4D36"/>
              </a:solidFill>
              <a:latin typeface="Levenim MT" panose="02010502060101010101" pitchFamily="2" charset="-79"/>
              <a:cs typeface="Levenim MT" panose="02010502060101010101" pitchFamily="2" charset="-79"/>
            </a:endParaRPr>
          </a:p>
          <a:p>
            <a:pPr algn="just">
              <a:lnSpc>
                <a:spcPct val="150000"/>
              </a:lnSpc>
            </a:pPr>
            <a:r>
              <a:rPr lang="he-IL" sz="750" dirty="0" smtClean="0">
                <a:solidFill>
                  <a:srgbClr val="5E4D36"/>
                </a:solidFill>
                <a:latin typeface="Levenim MT" panose="02010502060101010101" pitchFamily="2" charset="-79"/>
                <a:cs typeface="Levenim MT" panose="02010502060101010101" pitchFamily="2" charset="-79"/>
              </a:rPr>
              <a:t>בבסיס התנועה והצמיחה של החיים קיים כוח או דחף, שאחד הכינויים שלו הוא ה"שאור שבעיסה". הדחף הזה בעצם טוען:</a:t>
            </a:r>
          </a:p>
          <a:p>
            <a:pPr algn="just">
              <a:lnSpc>
                <a:spcPct val="150000"/>
              </a:lnSpc>
            </a:pPr>
            <a:r>
              <a:rPr lang="he-IL" sz="750" dirty="0" smtClean="0">
                <a:solidFill>
                  <a:srgbClr val="5E4D36"/>
                </a:solidFill>
                <a:latin typeface="Levenim MT" panose="02010502060101010101" pitchFamily="2" charset="-79"/>
                <a:cs typeface="Levenim MT" panose="02010502060101010101" pitchFamily="2" charset="-79"/>
              </a:rPr>
              <a:t>"</a:t>
            </a:r>
            <a:r>
              <a:rPr lang="he-IL" sz="750" b="1" dirty="0" smtClean="0">
                <a:solidFill>
                  <a:srgbClr val="5E4D36"/>
                </a:solidFill>
                <a:latin typeface="Levenim MT" panose="02010502060101010101" pitchFamily="2" charset="-79"/>
                <a:cs typeface="Levenim MT" panose="02010502060101010101" pitchFamily="2" charset="-79"/>
              </a:rPr>
              <a:t>המצב הקיים לא מספק, צריך להתקדם</a:t>
            </a:r>
            <a:r>
              <a:rPr lang="he-IL" sz="750" dirty="0" smtClean="0">
                <a:solidFill>
                  <a:srgbClr val="5E4D36"/>
                </a:solidFill>
                <a:latin typeface="Levenim MT" panose="02010502060101010101" pitchFamily="2" charset="-79"/>
                <a:cs typeface="Levenim MT" panose="02010502060101010101" pitchFamily="2" charset="-79"/>
              </a:rPr>
              <a:t>".</a:t>
            </a:r>
          </a:p>
          <a:p>
            <a:pPr algn="just">
              <a:lnSpc>
                <a:spcPct val="150000"/>
              </a:lnSpc>
            </a:pPr>
            <a:endParaRPr lang="he-IL" sz="750" dirty="0" smtClean="0">
              <a:solidFill>
                <a:srgbClr val="5E4D36"/>
              </a:solidFill>
              <a:latin typeface="Levenim MT" panose="02010502060101010101" pitchFamily="2" charset="-79"/>
              <a:cs typeface="Levenim MT" panose="02010502060101010101" pitchFamily="2" charset="-79"/>
            </a:endParaRPr>
          </a:p>
          <a:p>
            <a:pPr algn="just">
              <a:lnSpc>
                <a:spcPct val="150000"/>
              </a:lnSpc>
            </a:pPr>
            <a:r>
              <a:rPr lang="he-IL" sz="750" dirty="0" smtClean="0">
                <a:solidFill>
                  <a:srgbClr val="5E4D36"/>
                </a:solidFill>
                <a:latin typeface="Levenim MT" panose="02010502060101010101" pitchFamily="2" charset="-79"/>
                <a:cs typeface="Levenim MT" panose="02010502060101010101" pitchFamily="2" charset="-79"/>
              </a:rPr>
              <a:t>בפסח התורה ממש מזמינה אותנו למלחמת חורמה נגד החמץ. לא רק שאסור לאכול אותו, אלא אסור אפילו לראות אותו "בל יראה ובל יימצא".</a:t>
            </a:r>
          </a:p>
          <a:p>
            <a:pPr algn="just">
              <a:lnSpc>
                <a:spcPct val="150000"/>
              </a:lnSpc>
            </a:pPr>
            <a:r>
              <a:rPr lang="he-IL" sz="750" dirty="0" smtClean="0">
                <a:solidFill>
                  <a:srgbClr val="5E4D36"/>
                </a:solidFill>
                <a:latin typeface="Levenim MT" panose="02010502060101010101" pitchFamily="2" charset="-79"/>
                <a:cs typeface="Levenim MT" panose="02010502060101010101" pitchFamily="2" charset="-79"/>
              </a:rPr>
              <a:t>החמץ, שהוא אחד החברים הטובים שלנו במהלך כל השנה (פיתה, </a:t>
            </a:r>
            <a:r>
              <a:rPr lang="he-IL" sz="750" dirty="0" err="1" smtClean="0">
                <a:solidFill>
                  <a:srgbClr val="5E4D36"/>
                </a:solidFill>
                <a:latin typeface="Levenim MT" panose="02010502060101010101" pitchFamily="2" charset="-79"/>
                <a:cs typeface="Levenim MT" panose="02010502060101010101" pitchFamily="2" charset="-79"/>
              </a:rPr>
              <a:t>סנדוויץ</a:t>
            </a:r>
            <a:r>
              <a:rPr lang="he-IL" sz="750" dirty="0" smtClean="0">
                <a:solidFill>
                  <a:srgbClr val="5E4D36"/>
                </a:solidFill>
                <a:latin typeface="Levenim MT" panose="02010502060101010101" pitchFamily="2" charset="-79"/>
                <a:cs typeface="Levenim MT" panose="02010502060101010101" pitchFamily="2" charset="-79"/>
              </a:rPr>
              <a:t>, פסטה, פיצה וופלים ועוד) הופך למשך שבוע לסכנה קיומית.</a:t>
            </a:r>
          </a:p>
          <a:p>
            <a:pPr algn="just">
              <a:lnSpc>
                <a:spcPct val="150000"/>
              </a:lnSpc>
            </a:pPr>
            <a:endParaRPr lang="he-IL" sz="750" dirty="0" smtClean="0">
              <a:solidFill>
                <a:srgbClr val="5E4D36"/>
              </a:solidFill>
              <a:latin typeface="Levenim MT" panose="02010502060101010101" pitchFamily="2" charset="-79"/>
              <a:cs typeface="Levenim MT" panose="02010502060101010101" pitchFamily="2" charset="-79"/>
            </a:endParaRPr>
          </a:p>
          <a:p>
            <a:pPr algn="just">
              <a:lnSpc>
                <a:spcPct val="150000"/>
              </a:lnSpc>
            </a:pPr>
            <a:r>
              <a:rPr lang="he-IL" sz="750" dirty="0" smtClean="0">
                <a:solidFill>
                  <a:srgbClr val="5E4D36"/>
                </a:solidFill>
                <a:latin typeface="Levenim MT" panose="02010502060101010101" pitchFamily="2" charset="-79"/>
                <a:cs typeface="Levenim MT" panose="02010502060101010101" pitchFamily="2" charset="-79"/>
              </a:rPr>
              <a:t>החמץ מסמל את התוצאה של השאור שבעיסה, יצירה "מנופחת", "מושקעת" ו"עסיסית".</a:t>
            </a:r>
          </a:p>
          <a:p>
            <a:pPr algn="just">
              <a:lnSpc>
                <a:spcPct val="150000"/>
              </a:lnSpc>
            </a:pPr>
            <a:r>
              <a:rPr lang="he-IL" sz="750" dirty="0" smtClean="0">
                <a:solidFill>
                  <a:srgbClr val="5E4D36"/>
                </a:solidFill>
                <a:latin typeface="Levenim MT" panose="02010502060101010101" pitchFamily="2" charset="-79"/>
                <a:cs typeface="Levenim MT" panose="02010502060101010101" pitchFamily="2" charset="-79"/>
              </a:rPr>
              <a:t>כך נראים הרבה פעמים החיים היומיומיים שלנו, וזה לא רע. הם "מנופחים" במחשבות, מילים ומעשים, ותהליכים של </a:t>
            </a:r>
            <a:r>
              <a:rPr lang="he-IL" sz="750" dirty="0" err="1" smtClean="0">
                <a:solidFill>
                  <a:srgbClr val="5E4D36"/>
                </a:solidFill>
                <a:latin typeface="Levenim MT" panose="02010502060101010101" pitchFamily="2" charset="-79"/>
                <a:cs typeface="Levenim MT" panose="02010502060101010101" pitchFamily="2" charset="-79"/>
              </a:rPr>
              <a:t>עשיה</a:t>
            </a:r>
            <a:r>
              <a:rPr lang="he-IL" sz="750" dirty="0" smtClean="0">
                <a:solidFill>
                  <a:srgbClr val="5E4D36"/>
                </a:solidFill>
                <a:latin typeface="Levenim MT" panose="02010502060101010101" pitchFamily="2" charset="-79"/>
                <a:cs typeface="Levenim MT" panose="02010502060101010101" pitchFamily="2" charset="-79"/>
              </a:rPr>
              <a:t> ושינוי. </a:t>
            </a:r>
          </a:p>
          <a:p>
            <a:pPr algn="just">
              <a:lnSpc>
                <a:spcPct val="150000"/>
              </a:lnSpc>
            </a:pPr>
            <a:r>
              <a:rPr lang="he-IL" sz="750" dirty="0" smtClean="0">
                <a:solidFill>
                  <a:srgbClr val="5E4D36"/>
                </a:solidFill>
                <a:latin typeface="Levenim MT" panose="02010502060101010101" pitchFamily="2" charset="-79"/>
                <a:cs typeface="Levenim MT" panose="02010502060101010101" pitchFamily="2" charset="-79"/>
              </a:rPr>
              <a:t>זה לא רע כל עוד אנחנו מקדישים זמן </a:t>
            </a:r>
            <a:r>
              <a:rPr lang="he-IL" sz="750" dirty="0" err="1" smtClean="0">
                <a:solidFill>
                  <a:srgbClr val="5E4D36"/>
                </a:solidFill>
                <a:latin typeface="Levenim MT" panose="02010502060101010101" pitchFamily="2" charset="-79"/>
                <a:cs typeface="Levenim MT" panose="02010502060101010101" pitchFamily="2" charset="-79"/>
              </a:rPr>
              <a:t>מסויים</a:t>
            </a:r>
            <a:r>
              <a:rPr lang="he-IL" sz="750" dirty="0" smtClean="0">
                <a:solidFill>
                  <a:srgbClr val="5E4D36"/>
                </a:solidFill>
                <a:latin typeface="Levenim MT" panose="02010502060101010101" pitchFamily="2" charset="-79"/>
                <a:cs typeface="Levenim MT" panose="02010502060101010101" pitchFamily="2" charset="-79"/>
              </a:rPr>
              <a:t> ל"ביעור חמץ", לחזרה לשאלה "מי אני?" </a:t>
            </a:r>
          </a:p>
          <a:p>
            <a:pPr algn="just">
              <a:lnSpc>
                <a:spcPct val="150000"/>
              </a:lnSpc>
            </a:pPr>
            <a:r>
              <a:rPr lang="he-IL" sz="750" dirty="0" smtClean="0">
                <a:solidFill>
                  <a:srgbClr val="5E4D36"/>
                </a:solidFill>
                <a:latin typeface="Levenim MT" panose="02010502060101010101" pitchFamily="2" charset="-79"/>
                <a:cs typeface="Levenim MT" panose="02010502060101010101" pitchFamily="2" charset="-79"/>
              </a:rPr>
              <a:t>תנועת הנפש ה"רזה" – "אני מי שאני" היא הגרעין, הבסיס לתנועה הנכונה, ש"מנפחת" ו"משקיעה", מתוך נקודת בסיס </a:t>
            </a:r>
            <a:r>
              <a:rPr lang="he-IL" sz="750" dirty="0" err="1" smtClean="0">
                <a:solidFill>
                  <a:srgbClr val="5E4D36"/>
                </a:solidFill>
                <a:latin typeface="Levenim MT" panose="02010502060101010101" pitchFamily="2" charset="-79"/>
                <a:cs typeface="Levenim MT" panose="02010502060101010101" pitchFamily="2" charset="-79"/>
              </a:rPr>
              <a:t>מדוייקת</a:t>
            </a:r>
            <a:r>
              <a:rPr lang="he-IL" sz="750" dirty="0" smtClean="0">
                <a:solidFill>
                  <a:srgbClr val="5E4D36"/>
                </a:solidFill>
                <a:latin typeface="Levenim MT" panose="02010502060101010101" pitchFamily="2" charset="-79"/>
                <a:cs typeface="Levenim MT" panose="02010502060101010101" pitchFamily="2" charset="-79"/>
              </a:rPr>
              <a:t> ורזה – </a:t>
            </a:r>
            <a:r>
              <a:rPr lang="he-IL" sz="750" b="1" dirty="0" smtClean="0">
                <a:solidFill>
                  <a:srgbClr val="5E4D36"/>
                </a:solidFill>
                <a:latin typeface="Levenim MT" panose="02010502060101010101" pitchFamily="2" charset="-79"/>
                <a:cs typeface="Levenim MT" panose="02010502060101010101" pitchFamily="2" charset="-79"/>
              </a:rPr>
              <a:t>גרעין הענווה בתמציתה</a:t>
            </a:r>
            <a:r>
              <a:rPr lang="he-IL" sz="750" dirty="0" smtClean="0">
                <a:solidFill>
                  <a:srgbClr val="5E4D36"/>
                </a:solidFill>
                <a:latin typeface="Levenim MT" panose="02010502060101010101" pitchFamily="2" charset="-79"/>
                <a:cs typeface="Levenim MT" panose="02010502060101010101" pitchFamily="2" charset="-79"/>
              </a:rPr>
              <a:t>.  </a:t>
            </a:r>
          </a:p>
          <a:p>
            <a:pPr algn="just">
              <a:lnSpc>
                <a:spcPct val="150000"/>
              </a:lnSpc>
            </a:pPr>
            <a:r>
              <a:rPr lang="he-IL" sz="750" dirty="0" smtClean="0">
                <a:solidFill>
                  <a:srgbClr val="5E4D36"/>
                </a:solidFill>
                <a:latin typeface="Levenim MT" panose="02010502060101010101" pitchFamily="2" charset="-79"/>
                <a:cs typeface="Levenim MT" panose="02010502060101010101" pitchFamily="2" charset="-79"/>
              </a:rPr>
              <a:t>כך נוצר סוג של בלון, שיש לו גרעין. מצד אחד צריך לראות שהוא מנופח כראוי ואינו דליל ומקומט, והוא מביא לידי ביטוי את הגרעין המקורי  באופי ובצורה. </a:t>
            </a:r>
            <a:endParaRPr lang="he-IL" sz="750" smtClean="0">
              <a:solidFill>
                <a:srgbClr val="5E4D36"/>
              </a:solidFill>
              <a:latin typeface="Levenim MT" panose="02010502060101010101" pitchFamily="2" charset="-79"/>
              <a:cs typeface="Levenim MT" panose="02010502060101010101" pitchFamily="2" charset="-79"/>
            </a:endParaRPr>
          </a:p>
          <a:p>
            <a:pPr algn="just">
              <a:lnSpc>
                <a:spcPct val="150000"/>
              </a:lnSpc>
            </a:pPr>
            <a:r>
              <a:rPr lang="he-IL" sz="750" smtClean="0">
                <a:solidFill>
                  <a:srgbClr val="5E4D36"/>
                </a:solidFill>
                <a:latin typeface="Levenim MT" panose="02010502060101010101" pitchFamily="2" charset="-79"/>
                <a:cs typeface="Levenim MT" panose="02010502060101010101" pitchFamily="2" charset="-79"/>
              </a:rPr>
              <a:t>אבל </a:t>
            </a:r>
            <a:r>
              <a:rPr lang="he-IL" sz="750" dirty="0" smtClean="0">
                <a:solidFill>
                  <a:srgbClr val="5E4D36"/>
                </a:solidFill>
                <a:latin typeface="Levenim MT" panose="02010502060101010101" pitchFamily="2" charset="-79"/>
                <a:cs typeface="Levenim MT" panose="02010502060101010101" pitchFamily="2" charset="-79"/>
              </a:rPr>
              <a:t>בעיקר צריך לראות שזהו בלון שלא מתפוצץ מרוב שהוא מנופח מדי.</a:t>
            </a:r>
            <a:endParaRPr lang="he-IL" sz="750" dirty="0">
              <a:solidFill>
                <a:srgbClr val="5E4D36"/>
              </a:solidFill>
              <a:latin typeface="Levenim MT" panose="02010502060101010101" pitchFamily="2" charset="-79"/>
              <a:cs typeface="Levenim MT" panose="02010502060101010101" pitchFamily="2" charset="-79"/>
            </a:endParaRPr>
          </a:p>
          <a:p>
            <a:pPr algn="l">
              <a:lnSpc>
                <a:spcPts val="1000"/>
              </a:lnSpc>
            </a:pPr>
            <a:r>
              <a:rPr lang="he-IL" sz="600" dirty="0">
                <a:solidFill>
                  <a:srgbClr val="5E4D36"/>
                </a:solidFill>
                <a:latin typeface="Levenim MT" panose="02010502060101010101" pitchFamily="2" charset="-79"/>
                <a:cs typeface="Levenim MT" panose="02010502060101010101" pitchFamily="2" charset="-79"/>
              </a:rPr>
              <a:t>חבורת </a:t>
            </a:r>
            <a:r>
              <a:rPr lang="he-IL" sz="600" dirty="0" smtClean="0">
                <a:solidFill>
                  <a:srgbClr val="5E4D36"/>
                </a:solidFill>
                <a:latin typeface="Levenim MT" panose="02010502060101010101" pitchFamily="2" charset="-79"/>
                <a:cs typeface="Levenim MT" panose="02010502060101010101" pitchFamily="2" charset="-79"/>
              </a:rPr>
              <a:t>הכותבים – השומר החדש</a:t>
            </a:r>
            <a:endParaRPr lang="he-IL" sz="600" dirty="0">
              <a:solidFill>
                <a:srgbClr val="5E4D36"/>
              </a:solidFill>
              <a:latin typeface="Levenim MT" panose="02010502060101010101" pitchFamily="2" charset="-79"/>
              <a:cs typeface="Levenim MT" panose="02010502060101010101" pitchFamily="2" charset="-79"/>
            </a:endParaRPr>
          </a:p>
          <a:p>
            <a:pPr algn="l">
              <a:lnSpc>
                <a:spcPts val="1000"/>
              </a:lnSpc>
            </a:pPr>
            <a:endParaRPr lang="he-IL" sz="600" dirty="0">
              <a:solidFill>
                <a:srgbClr val="5E4D36"/>
              </a:solidFill>
              <a:latin typeface="Levenim MT" panose="02010502060101010101" pitchFamily="2" charset="-79"/>
              <a:cs typeface="Levenim MT" panose="02010502060101010101" pitchFamily="2" charset="-79"/>
            </a:endParaRPr>
          </a:p>
        </p:txBody>
      </p:sp>
      <p:sp>
        <p:nvSpPr>
          <p:cNvPr id="18" name="מלבן 17"/>
          <p:cNvSpPr/>
          <p:nvPr/>
        </p:nvSpPr>
        <p:spPr>
          <a:xfrm>
            <a:off x="2467708"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950" b="1" dirty="0" smtClean="0">
                <a:solidFill>
                  <a:srgbClr val="5E4D36"/>
                </a:solidFill>
                <a:latin typeface="Levenim MT" panose="02010502060101010101" pitchFamily="2" charset="-79"/>
                <a:cs typeface="Levenim MT" panose="02010502060101010101" pitchFamily="2" charset="-79"/>
              </a:rPr>
              <a:t>ב. שאור – יצר - צמיחה</a:t>
            </a:r>
            <a:endParaRPr lang="he-IL" sz="950" b="1" dirty="0">
              <a:solidFill>
                <a:srgbClr val="5E4D36"/>
              </a:solidFill>
              <a:latin typeface="Levenim MT" panose="02010502060101010101" pitchFamily="2" charset="-79"/>
              <a:cs typeface="Levenim MT" panose="02010502060101010101" pitchFamily="2" charset="-79"/>
            </a:endParaRPr>
          </a:p>
          <a:p>
            <a:pPr algn="just">
              <a:lnSpc>
                <a:spcPct val="150000"/>
              </a:lnSpc>
            </a:pPr>
            <a:r>
              <a:rPr lang="he-IL" sz="750" b="1" dirty="0" smtClean="0">
                <a:solidFill>
                  <a:srgbClr val="5E4D36"/>
                </a:solidFill>
                <a:latin typeface="Levenim MT" panose="02010502060101010101" pitchFamily="2" charset="-79"/>
                <a:cs typeface="Levenim MT" panose="02010502060101010101" pitchFamily="2" charset="-79"/>
              </a:rPr>
              <a:t>שְׂאוֹר</a:t>
            </a:r>
            <a:r>
              <a:rPr lang="he-IL" sz="750" dirty="0" smtClean="0">
                <a:solidFill>
                  <a:srgbClr val="5E4D36"/>
                </a:solidFill>
                <a:latin typeface="Levenim MT" panose="02010502060101010101" pitchFamily="2" charset="-79"/>
                <a:cs typeface="Levenim MT" panose="02010502060101010101" pitchFamily="2" charset="-79"/>
              </a:rPr>
              <a:t> </a:t>
            </a:r>
            <a:r>
              <a:rPr lang="he-IL" sz="750" dirty="0">
                <a:solidFill>
                  <a:srgbClr val="5E4D36"/>
                </a:solidFill>
                <a:latin typeface="Levenim MT" panose="02010502060101010101" pitchFamily="2" charset="-79"/>
                <a:cs typeface="Levenim MT" panose="02010502060101010101" pitchFamily="2" charset="-79"/>
              </a:rPr>
              <a:t>הוא חתיכה של בצק חמוץ המתפיחה את העיסה לפני האפייה והופכת אותה לחמץ. </a:t>
            </a:r>
            <a:endParaRPr lang="he-IL" sz="750" dirty="0" smtClean="0">
              <a:solidFill>
                <a:srgbClr val="5E4D36"/>
              </a:solidFill>
              <a:latin typeface="Levenim MT" panose="02010502060101010101" pitchFamily="2" charset="-79"/>
              <a:cs typeface="Levenim MT" panose="02010502060101010101" pitchFamily="2" charset="-79"/>
            </a:endParaRPr>
          </a:p>
          <a:p>
            <a:pPr algn="just">
              <a:lnSpc>
                <a:spcPct val="150000"/>
              </a:lnSpc>
            </a:pPr>
            <a:r>
              <a:rPr lang="he-IL" sz="750" dirty="0" smtClean="0">
                <a:solidFill>
                  <a:srgbClr val="5E4D36"/>
                </a:solidFill>
                <a:latin typeface="Levenim MT" panose="02010502060101010101" pitchFamily="2" charset="-79"/>
                <a:cs typeface="Levenim MT" panose="02010502060101010101" pitchFamily="2" charset="-79"/>
              </a:rPr>
              <a:t>בהשאלה </a:t>
            </a:r>
            <a:r>
              <a:rPr lang="he-IL" sz="750" b="1" dirty="0">
                <a:solidFill>
                  <a:srgbClr val="5E4D36"/>
                </a:solidFill>
                <a:latin typeface="Levenim MT" panose="02010502060101010101" pitchFamily="2" charset="-79"/>
                <a:cs typeface="Levenim MT" panose="02010502060101010101" pitchFamily="2" charset="-79"/>
              </a:rPr>
              <a:t>'שאור שבעיסה</a:t>
            </a:r>
            <a:r>
              <a:rPr lang="he-IL" sz="750" dirty="0">
                <a:solidFill>
                  <a:srgbClr val="5E4D36"/>
                </a:solidFill>
                <a:latin typeface="Levenim MT" panose="02010502060101010101" pitchFamily="2" charset="-79"/>
                <a:cs typeface="Levenim MT" panose="02010502060101010101" pitchFamily="2" charset="-79"/>
              </a:rPr>
              <a:t>' הוא יסוד ושורש, דבר ממריץ ומעורר. במימרה ידועה של חז"ל הביטוי הזה משמש כינוי ליצר הרע – כנראה על שום כוחו בהכוונת פעולותיו של האדם: "</a:t>
            </a:r>
            <a:r>
              <a:rPr lang="he-IL" sz="750" dirty="0" err="1">
                <a:solidFill>
                  <a:srgbClr val="5E4D36"/>
                </a:solidFill>
                <a:latin typeface="Levenim MT" panose="02010502060101010101" pitchFamily="2" charset="-79"/>
                <a:cs typeface="Levenim MT" panose="02010502060101010101" pitchFamily="2" charset="-79"/>
              </a:rPr>
              <a:t>רבון</a:t>
            </a:r>
            <a:r>
              <a:rPr lang="he-IL" sz="750" dirty="0">
                <a:solidFill>
                  <a:srgbClr val="5E4D36"/>
                </a:solidFill>
                <a:latin typeface="Levenim MT" panose="02010502060101010101" pitchFamily="2" charset="-79"/>
                <a:cs typeface="Levenim MT" panose="02010502060101010101" pitchFamily="2" charset="-79"/>
              </a:rPr>
              <a:t> העולמים גלוי וידוע לפניך שרצוננו לעשות רצונך. ומי מעכב? השאור שבעיסה" (בבלי ברכות </a:t>
            </a:r>
            <a:r>
              <a:rPr lang="he-IL" sz="750" dirty="0" err="1">
                <a:solidFill>
                  <a:srgbClr val="5E4D36"/>
                </a:solidFill>
                <a:latin typeface="Levenim MT" panose="02010502060101010101" pitchFamily="2" charset="-79"/>
                <a:cs typeface="Levenim MT" panose="02010502060101010101" pitchFamily="2" charset="-79"/>
              </a:rPr>
              <a:t>יז</a:t>
            </a:r>
            <a:r>
              <a:rPr lang="he-IL" sz="750" dirty="0">
                <a:solidFill>
                  <a:srgbClr val="5E4D36"/>
                </a:solidFill>
                <a:latin typeface="Levenim MT" panose="02010502060101010101" pitchFamily="2" charset="-79"/>
                <a:cs typeface="Levenim MT" panose="02010502060101010101" pitchFamily="2" charset="-79"/>
              </a:rPr>
              <a:t> ע"א). </a:t>
            </a:r>
            <a:endParaRPr lang="he-IL" sz="750" dirty="0" smtClean="0">
              <a:solidFill>
                <a:srgbClr val="5E4D36"/>
              </a:solidFill>
              <a:latin typeface="Levenim MT" panose="02010502060101010101" pitchFamily="2" charset="-79"/>
              <a:cs typeface="Levenim MT" panose="02010502060101010101" pitchFamily="2" charset="-79"/>
            </a:endParaRPr>
          </a:p>
          <a:p>
            <a:pPr algn="just">
              <a:lnSpc>
                <a:spcPct val="150000"/>
              </a:lnSpc>
            </a:pPr>
            <a:r>
              <a:rPr lang="he-IL" sz="750" dirty="0" smtClean="0">
                <a:solidFill>
                  <a:srgbClr val="5E4D36"/>
                </a:solidFill>
                <a:latin typeface="Levenim MT" panose="02010502060101010101" pitchFamily="2" charset="-79"/>
                <a:cs typeface="Levenim MT" panose="02010502060101010101" pitchFamily="2" charset="-79"/>
              </a:rPr>
              <a:t>מכאן </a:t>
            </a:r>
            <a:r>
              <a:rPr lang="he-IL" sz="750" dirty="0">
                <a:solidFill>
                  <a:srgbClr val="5E4D36"/>
                </a:solidFill>
                <a:latin typeface="Levenim MT" panose="02010502060101010101" pitchFamily="2" charset="-79"/>
                <a:cs typeface="Levenim MT" panose="02010502060101010101" pitchFamily="2" charset="-79"/>
              </a:rPr>
              <a:t>התגלגל הביטוי </a:t>
            </a:r>
            <a:r>
              <a:rPr lang="he-IL" sz="750" b="1" dirty="0">
                <a:solidFill>
                  <a:srgbClr val="5E4D36"/>
                </a:solidFill>
                <a:latin typeface="Levenim MT" panose="02010502060101010101" pitchFamily="2" charset="-79"/>
                <a:cs typeface="Levenim MT" panose="02010502060101010101" pitchFamily="2" charset="-79"/>
              </a:rPr>
              <a:t>לציון גורם שלילי המעכב או מתסיס לרעה.</a:t>
            </a:r>
          </a:p>
          <a:p>
            <a:pPr algn="just">
              <a:lnSpc>
                <a:spcPct val="150000"/>
              </a:lnSpc>
            </a:pPr>
            <a:r>
              <a:rPr lang="he-IL" sz="750" dirty="0">
                <a:solidFill>
                  <a:srgbClr val="5E4D36"/>
                </a:solidFill>
                <a:latin typeface="Levenim MT" panose="02010502060101010101" pitchFamily="2" charset="-79"/>
                <a:cs typeface="Levenim MT" panose="02010502060101010101" pitchFamily="2" charset="-79"/>
              </a:rPr>
              <a:t>בימינו רווח השימוש בביטוי לחיוב – </a:t>
            </a:r>
            <a:r>
              <a:rPr lang="he-IL" sz="750" b="1" dirty="0">
                <a:solidFill>
                  <a:srgbClr val="5E4D36"/>
                </a:solidFill>
                <a:latin typeface="Levenim MT" panose="02010502060101010101" pitchFamily="2" charset="-79"/>
                <a:cs typeface="Levenim MT" panose="02010502060101010101" pitchFamily="2" charset="-79"/>
              </a:rPr>
              <a:t>החלק המובחר של הדבר והרוח החיה שבו. </a:t>
            </a:r>
            <a:r>
              <a:rPr lang="he-IL" sz="750" dirty="0">
                <a:solidFill>
                  <a:srgbClr val="5E4D36"/>
                </a:solidFill>
                <a:latin typeface="Levenim MT" panose="02010502060101010101" pitchFamily="2" charset="-79"/>
                <a:cs typeface="Levenim MT" panose="02010502060101010101" pitchFamily="2" charset="-79"/>
              </a:rPr>
              <a:t>את השימוש הזה מצאנו בעיקר למן סוף המאה ה־19, לצד השימוש השלילי שרווח אז הרבה יותר. </a:t>
            </a:r>
            <a:r>
              <a:rPr lang="he-IL" sz="750" b="1" dirty="0">
                <a:solidFill>
                  <a:srgbClr val="5E4D36"/>
                </a:solidFill>
                <a:latin typeface="Levenim MT" panose="02010502060101010101" pitchFamily="2" charset="-79"/>
                <a:cs typeface="Levenim MT" panose="02010502060101010101" pitchFamily="2" charset="-79"/>
              </a:rPr>
              <a:t>רוב ההקשרים החיוביים נוגעים לתנועה הציונית </a:t>
            </a:r>
            <a:r>
              <a:rPr lang="he-IL" sz="750" b="1" dirty="0" smtClean="0">
                <a:solidFill>
                  <a:srgbClr val="5E4D36"/>
                </a:solidFill>
                <a:latin typeface="Levenim MT" panose="02010502060101010101" pitchFamily="2" charset="-79"/>
                <a:cs typeface="Levenim MT" panose="02010502060101010101" pitchFamily="2" charset="-79"/>
              </a:rPr>
              <a:t>ולהתעוררות </a:t>
            </a:r>
            <a:r>
              <a:rPr lang="he-IL" sz="750" b="1" dirty="0">
                <a:solidFill>
                  <a:srgbClr val="5E4D36"/>
                </a:solidFill>
                <a:latin typeface="Levenim MT" panose="02010502060101010101" pitchFamily="2" charset="-79"/>
                <a:cs typeface="Levenim MT" panose="02010502060101010101" pitchFamily="2" charset="-79"/>
              </a:rPr>
              <a:t>הלאומית</a:t>
            </a:r>
            <a:r>
              <a:rPr lang="he-IL" sz="750" dirty="0">
                <a:solidFill>
                  <a:srgbClr val="5E4D36"/>
                </a:solidFill>
                <a:latin typeface="Levenim MT" panose="02010502060101010101" pitchFamily="2" charset="-79"/>
                <a:cs typeface="Levenim MT" panose="02010502060101010101" pitchFamily="2" charset="-79"/>
              </a:rPr>
              <a:t>, ואפשר שהשימוש בביטוי בהקשר הזה קשור לציוריות הרבה שלו. מכל מקום גם לשימוש החיובי יש יסוד בספרות חז"ל: "אמר ר' יהושע בן לוי גדול הוא השלום, שהשלום לארץ כשאור לעיסה. אלמלא שנתן הקב"ה שלום בארץ </a:t>
            </a:r>
            <a:r>
              <a:rPr lang="he-IL" sz="750" dirty="0" err="1">
                <a:solidFill>
                  <a:srgbClr val="5E4D36"/>
                </a:solidFill>
                <a:latin typeface="Levenim MT" panose="02010502060101010101" pitchFamily="2" charset="-79"/>
                <a:cs typeface="Levenim MT" panose="02010502060101010101" pitchFamily="2" charset="-79"/>
              </a:rPr>
              <a:t>היתה</a:t>
            </a:r>
            <a:r>
              <a:rPr lang="he-IL" sz="750" dirty="0">
                <a:solidFill>
                  <a:srgbClr val="5E4D36"/>
                </a:solidFill>
                <a:latin typeface="Levenim MT" panose="02010502060101010101" pitchFamily="2" charset="-79"/>
                <a:cs typeface="Levenim MT" panose="02010502060101010101" pitchFamily="2" charset="-79"/>
              </a:rPr>
              <a:t> החרב והחיה משכלת את הארץ" (דרך ארץ זוטא</a:t>
            </a:r>
            <a:r>
              <a:rPr lang="he-IL" sz="750" dirty="0" smtClean="0">
                <a:solidFill>
                  <a:srgbClr val="5E4D36"/>
                </a:solidFill>
                <a:latin typeface="Levenim MT" panose="02010502060101010101" pitchFamily="2" charset="-79"/>
                <a:cs typeface="Levenim MT" panose="02010502060101010101" pitchFamily="2" charset="-79"/>
              </a:rPr>
              <a:t>).                 </a:t>
            </a:r>
          </a:p>
          <a:p>
            <a:pPr algn="just">
              <a:lnSpc>
                <a:spcPct val="150000"/>
              </a:lnSpc>
            </a:pPr>
            <a:r>
              <a:rPr lang="he-IL" sz="750" dirty="0" smtClean="0">
                <a:solidFill>
                  <a:srgbClr val="5E4D36"/>
                </a:solidFill>
                <a:latin typeface="Levenim MT" panose="02010502060101010101" pitchFamily="2" charset="-79"/>
                <a:cs typeface="Levenim MT" panose="02010502060101010101" pitchFamily="2" charset="-79"/>
              </a:rPr>
              <a:t>                              </a:t>
            </a:r>
            <a:r>
              <a:rPr lang="he-IL" sz="700" dirty="0" smtClean="0">
                <a:solidFill>
                  <a:srgbClr val="5E4D36"/>
                </a:solidFill>
                <a:latin typeface="Levenim MT" panose="02010502060101010101" pitchFamily="2" charset="-79"/>
                <a:cs typeface="Levenim MT" panose="02010502060101010101" pitchFamily="2" charset="-79"/>
              </a:rPr>
              <a:t>האקדמיה </a:t>
            </a:r>
            <a:r>
              <a:rPr lang="he-IL" sz="700" dirty="0">
                <a:solidFill>
                  <a:srgbClr val="5E4D36"/>
                </a:solidFill>
                <a:latin typeface="Levenim MT" panose="02010502060101010101" pitchFamily="2" charset="-79"/>
                <a:cs typeface="Levenim MT" panose="02010502060101010101" pitchFamily="2" charset="-79"/>
              </a:rPr>
              <a:t>ללשון העברית</a:t>
            </a:r>
          </a:p>
          <a:p>
            <a:pPr algn="l">
              <a:lnSpc>
                <a:spcPts val="1000"/>
              </a:lnSpc>
            </a:pPr>
            <a:endParaRPr lang="he-IL" sz="600" dirty="0">
              <a:solidFill>
                <a:srgbClr val="5E4D36"/>
              </a:solidFill>
              <a:latin typeface="Levenim MT" panose="02010502060101010101" pitchFamily="2" charset="-79"/>
              <a:cs typeface="Levenim MT" panose="02010502060101010101" pitchFamily="2" charset="-79"/>
            </a:endParaRPr>
          </a:p>
        </p:txBody>
      </p:sp>
    </p:spTree>
    <p:extLst>
      <p:ext uri="{BB962C8B-B14F-4D97-AF65-F5344CB8AC3E}">
        <p14:creationId xmlns:p14="http://schemas.microsoft.com/office/powerpoint/2010/main" val="10197461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כותרת 5"/>
          <p:cNvSpPr>
            <a:spLocks noGrp="1"/>
          </p:cNvSpPr>
          <p:nvPr>
            <p:ph type="title"/>
          </p:nvPr>
        </p:nvSpPr>
        <p:spPr/>
        <p:txBody>
          <a:bodyPr/>
          <a:lstStyle/>
          <a:p>
            <a:r>
              <a:rPr lang="he-IL" dirty="0" smtClean="0"/>
              <a:t>הנחיה למעביר הלימוד</a:t>
            </a:r>
            <a:endParaRPr lang="he-IL" dirty="0"/>
          </a:p>
        </p:txBody>
      </p:sp>
      <p:sp>
        <p:nvSpPr>
          <p:cNvPr id="7" name="מציין מיקום תוכן 3"/>
          <p:cNvSpPr txBox="1">
            <a:spLocks/>
          </p:cNvSpPr>
          <p:nvPr/>
        </p:nvSpPr>
        <p:spPr>
          <a:xfrm>
            <a:off x="371475" y="933450"/>
            <a:ext cx="9173535" cy="5715000"/>
          </a:xfrm>
          <a:prstGeom prst="rect">
            <a:avLst/>
          </a:prstGeom>
        </p:spPr>
        <p:txBody>
          <a:bodyPr numCol="2" spcCol="182880" rtlCol="1">
            <a:normAutofit fontScale="92500"/>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spcAft>
                <a:spcPts val="1000"/>
              </a:spcAft>
              <a:buNone/>
            </a:pPr>
            <a:r>
              <a:rPr lang="he-IL" sz="900" dirty="0">
                <a:ea typeface="Calibri"/>
              </a:rPr>
              <a:t>בדף זה אנו מבקשים לברר את מהות הרעיון של השבתת השאור ואכילת מצה. מה הרעיון שעומד מאחורי המצווה הזו? כמובן שיש למצווה פנים שונות ורעיונות שונים. ואפשר אף להתחיל את הלימוד עם איסוף הידע מהמשתתפים. ולאחר מכן ללכת בדרך שאנחנו מציעים.</a:t>
            </a:r>
            <a:endParaRPr lang="en-US" sz="900" dirty="0">
              <a:ea typeface="Calibri"/>
              <a:cs typeface="Arial"/>
            </a:endParaRPr>
          </a:p>
          <a:p>
            <a:pPr marL="0" indent="0">
              <a:lnSpc>
                <a:spcPct val="150000"/>
              </a:lnSpc>
              <a:spcAft>
                <a:spcPts val="1000"/>
              </a:spcAft>
              <a:buNone/>
            </a:pPr>
            <a:r>
              <a:rPr lang="he-IL" sz="900" u="sng" dirty="0">
                <a:ea typeface="Calibri"/>
              </a:rPr>
              <a:t>לחם עוני – אני מה שאני</a:t>
            </a:r>
            <a:endParaRPr lang="en-US" sz="900" dirty="0">
              <a:ea typeface="Calibri"/>
              <a:cs typeface="Arial"/>
            </a:endParaRPr>
          </a:p>
          <a:p>
            <a:pPr marL="0" indent="0">
              <a:lnSpc>
                <a:spcPct val="150000"/>
              </a:lnSpc>
              <a:spcAft>
                <a:spcPts val="1000"/>
              </a:spcAft>
              <a:buNone/>
            </a:pPr>
            <a:r>
              <a:rPr lang="he-IL" sz="900" dirty="0">
                <a:ea typeface="Calibri"/>
              </a:rPr>
              <a:t>מדוע המצה כל כך רזה לפי תיאור הפסוקים?</a:t>
            </a:r>
            <a:endParaRPr lang="en-US" sz="900" dirty="0">
              <a:ea typeface="Calibri"/>
              <a:cs typeface="Arial"/>
            </a:endParaRPr>
          </a:p>
          <a:p>
            <a:pPr marL="0" indent="0">
              <a:lnSpc>
                <a:spcPct val="150000"/>
              </a:lnSpc>
              <a:spcAft>
                <a:spcPts val="1000"/>
              </a:spcAft>
              <a:buNone/>
            </a:pPr>
            <a:r>
              <a:rPr lang="he-IL" sz="900" dirty="0">
                <a:ea typeface="Calibri"/>
              </a:rPr>
              <a:t>במקור א.1. ההסבר הוא היסטורי.</a:t>
            </a:r>
            <a:endParaRPr lang="en-US" sz="900" dirty="0">
              <a:ea typeface="Calibri"/>
              <a:cs typeface="Arial"/>
            </a:endParaRPr>
          </a:p>
          <a:p>
            <a:pPr marL="0" indent="0" algn="just">
              <a:lnSpc>
                <a:spcPct val="150000"/>
              </a:lnSpc>
              <a:spcAft>
                <a:spcPts val="1000"/>
              </a:spcAft>
              <a:buNone/>
            </a:pPr>
            <a:r>
              <a:rPr lang="he-IL" sz="900" dirty="0">
                <a:ea typeface="Calibri"/>
              </a:rPr>
              <a:t>כך גם במקור א.2. כאשר במקור זה עוברים </a:t>
            </a:r>
            <a:r>
              <a:rPr lang="he-IL" sz="900" dirty="0" err="1">
                <a:ea typeface="Calibri"/>
              </a:rPr>
              <a:t>מתאור</a:t>
            </a:r>
            <a:r>
              <a:rPr lang="he-IL" sz="900" dirty="0">
                <a:ea typeface="Calibri"/>
              </a:rPr>
              <a:t> הסיפור לנימוק המצווה. כאשר הרעיון הוא הזכירה של היציאה. כלומר אנחנו מתבקשים לזכור את היציאה בדרכים רבות. אחת מהן היא לזכור ע"י אכילת לחם חיפזון שאכלו אבותינו. על כך מפורסם העדות של בן גוריון בפני ועדת פיל  "לפני שלוש מאות שנה הפליגה לעולם החדש </a:t>
            </a:r>
            <a:r>
              <a:rPr lang="he-IL" sz="900" dirty="0" err="1">
                <a:ea typeface="Calibri"/>
              </a:rPr>
              <a:t>אוניה</a:t>
            </a:r>
            <a:r>
              <a:rPr lang="he-IL" sz="900" dirty="0">
                <a:ea typeface="Calibri"/>
              </a:rPr>
              <a:t> ושמה "</a:t>
            </a:r>
            <a:r>
              <a:rPr lang="he-IL" sz="900" dirty="0" err="1">
                <a:ea typeface="Calibri"/>
              </a:rPr>
              <a:t>מייפלאואר</a:t>
            </a:r>
            <a:r>
              <a:rPr lang="he-IL" sz="900" dirty="0">
                <a:ea typeface="Calibri"/>
              </a:rPr>
              <a:t>" ובה אנגלים שקצו בחברה. הם חיפשו חוף שומם לחלוטין להקים בו עולם חדש. הם נחתו ב... אמריקה, והיו ראשוני המייסדים של אומה זו. היה זה מאורע גדול בתולדות אנגליה ואמריקה ועל כן כל ילד אמריקאי יודע שם זה מבית אבא, בית ספרו ועוד. אבל תאב אני לדעת אם יש אנגלי אחד, היודע בדיוק את יום ושעת ההפלגה של </a:t>
            </a:r>
            <a:r>
              <a:rPr lang="he-IL" sz="900" dirty="0" err="1">
                <a:ea typeface="Calibri"/>
              </a:rPr>
              <a:t>אוניה</a:t>
            </a:r>
            <a:r>
              <a:rPr lang="he-IL" sz="900" dirty="0">
                <a:ea typeface="Calibri"/>
              </a:rPr>
              <a:t> זו, כמה אנשים היו באנייה, שמות משפחותיהם, מה לבשו, מה אכלו, מה היה מסלול הפלגתם, היכן הנקודה בה עלו על חוף הארץ שיסדו אבותיו ובה הוא גר היום בזכותם? והנה לפני יותר משלושת אלפים ושלוש מאות שנה קודם הפלגת </a:t>
            </a:r>
            <a:r>
              <a:rPr lang="he-IL" sz="900" dirty="0" err="1">
                <a:ea typeface="Calibri"/>
              </a:rPr>
              <a:t>המייפלאואר</a:t>
            </a:r>
            <a:r>
              <a:rPr lang="he-IL" sz="900" dirty="0">
                <a:ea typeface="Calibri"/>
              </a:rPr>
              <a:t>, יצאו היהודים ממצרים. כל ילד יהודי בעולם- באמריקה וברוסיה, בתימן ובגרמניה- יודע בדיוק: אבות אבותיו יצאו ממצרים בעלות השחר של החמישה עשר בניסן. מה לבשו? "מותניהם חגורים ומקלם בידם"; הם אכלו מצות, והגיעו אחרי שבעה ימים לים סוף. הוא גם מכיר את מסלול המסעות במדבר וקורותיהם במשך ארבעים שנה. עד היום הזה, אוכלים היהודים בכל העולם מצה זו שבעה ימים מחמישה עשר בניסן, ומספרים ביציאת מצרים ובצרות שבאו על היהודים מיום שיצאו לגולה ואילך. והם מסיימים בשני מאמרים: השנה אנו עבדים, לשנה הבאה בירושלים, בארץ ישראל. כך טיבם של היהודים"</a:t>
            </a:r>
            <a:endParaRPr lang="en-US" sz="900" dirty="0">
              <a:ea typeface="Calibri"/>
              <a:cs typeface="Arial"/>
            </a:endParaRPr>
          </a:p>
          <a:p>
            <a:pPr marL="0" indent="0" algn="just">
              <a:lnSpc>
                <a:spcPct val="150000"/>
              </a:lnSpc>
              <a:spcAft>
                <a:spcPts val="1000"/>
              </a:spcAft>
              <a:buNone/>
            </a:pPr>
            <a:r>
              <a:rPr lang="he-IL" sz="900" dirty="0">
                <a:ea typeface="Calibri"/>
              </a:rPr>
              <a:t>אפשר להקריא את בן גוריון בהקשר של הפסוקים ומצוות הזכירה.</a:t>
            </a:r>
            <a:endParaRPr lang="en-US" sz="900" dirty="0">
              <a:ea typeface="Calibri"/>
              <a:cs typeface="Arial"/>
            </a:endParaRPr>
          </a:p>
          <a:p>
            <a:pPr marL="0" indent="0" algn="just">
              <a:lnSpc>
                <a:spcPct val="150000"/>
              </a:lnSpc>
              <a:spcAft>
                <a:spcPts val="1000"/>
              </a:spcAft>
              <a:buNone/>
            </a:pPr>
            <a:r>
              <a:rPr lang="he-IL" sz="900" dirty="0">
                <a:ea typeface="Calibri"/>
              </a:rPr>
              <a:t>אבל אנחנו מבקשים ללכת קצת יותר רחוק. במקור א.3. הבאנו את </a:t>
            </a:r>
            <a:r>
              <a:rPr lang="he-IL" sz="900" u="sng" dirty="0">
                <a:solidFill>
                  <a:srgbClr val="0000FF"/>
                </a:solidFill>
                <a:ea typeface="Calibri"/>
                <a:hlinkClick r:id="rId2"/>
              </a:rPr>
              <a:t>רבי שנאור זלמן </a:t>
            </a:r>
            <a:r>
              <a:rPr lang="he-IL" sz="900" u="sng" dirty="0" err="1">
                <a:solidFill>
                  <a:srgbClr val="0000FF"/>
                </a:solidFill>
                <a:ea typeface="Calibri"/>
                <a:hlinkClick r:id="rId2"/>
              </a:rPr>
              <a:t>מלאדי</a:t>
            </a:r>
            <a:r>
              <a:rPr lang="he-IL" sz="900" dirty="0">
                <a:ea typeface="Calibri"/>
              </a:rPr>
              <a:t> מייסד שושלת חסידות חב"ד הידוע גם כבעל </a:t>
            </a:r>
            <a:r>
              <a:rPr lang="he-IL" sz="900" dirty="0" err="1">
                <a:ea typeface="Calibri"/>
              </a:rPr>
              <a:t>התניא</a:t>
            </a:r>
            <a:r>
              <a:rPr lang="he-IL" sz="900" dirty="0">
                <a:ea typeface="Calibri"/>
              </a:rPr>
              <a:t>. בקטע שלפנינו בעל </a:t>
            </a:r>
            <a:r>
              <a:rPr lang="he-IL" sz="900" dirty="0" err="1">
                <a:ea typeface="Calibri"/>
              </a:rPr>
              <a:t>התניא</a:t>
            </a:r>
            <a:r>
              <a:rPr lang="he-IL" sz="900" dirty="0">
                <a:ea typeface="Calibri"/>
              </a:rPr>
              <a:t> לוקח אותנו לפרשנות מעניינת. אם ננסה 'לתרגם' את דבריו: 'המצה...אין בה שאור ומחמצת...היא אינה נפוחה...אלא רק קמח ומים...כדי לבטא את הרעיון של אנוכי מי שאנוכי'</a:t>
            </a:r>
            <a:endParaRPr lang="en-US" sz="900" dirty="0">
              <a:ea typeface="Calibri"/>
              <a:cs typeface="Arial"/>
            </a:endParaRPr>
          </a:p>
          <a:p>
            <a:pPr marL="0" indent="0">
              <a:lnSpc>
                <a:spcPct val="150000"/>
              </a:lnSpc>
              <a:spcAft>
                <a:spcPts val="1000"/>
              </a:spcAft>
              <a:buNone/>
            </a:pPr>
            <a:r>
              <a:rPr lang="he-IL" sz="900" dirty="0">
                <a:ea typeface="Calibri"/>
              </a:rPr>
              <a:t>הרעיון של אנוכי מה שאנוכי הוא הרעיון של השיעור הזה. נסו לעמוד על משמעותו הבנה </a:t>
            </a:r>
            <a:r>
              <a:rPr lang="he-IL" sz="900" dirty="0" err="1">
                <a:ea typeface="Calibri"/>
              </a:rPr>
              <a:t>ראשנוה</a:t>
            </a:r>
            <a:r>
              <a:rPr lang="he-IL" sz="900" dirty="0">
                <a:ea typeface="Calibri"/>
              </a:rPr>
              <a:t> כבר כאן.</a:t>
            </a:r>
            <a:endParaRPr lang="en-US" sz="900" dirty="0">
              <a:ea typeface="Calibri"/>
              <a:cs typeface="Arial"/>
            </a:endParaRPr>
          </a:p>
          <a:p>
            <a:pPr marL="0" indent="0">
              <a:lnSpc>
                <a:spcPct val="150000"/>
              </a:lnSpc>
              <a:spcAft>
                <a:spcPts val="1000"/>
              </a:spcAft>
              <a:buNone/>
            </a:pPr>
            <a:r>
              <a:rPr lang="he-IL" sz="900" u="sng" dirty="0">
                <a:ea typeface="Calibri"/>
              </a:rPr>
              <a:t>שאור – יצר – צמיחה</a:t>
            </a:r>
            <a:endParaRPr lang="en-US" sz="900" dirty="0">
              <a:ea typeface="Calibri"/>
              <a:cs typeface="Arial"/>
            </a:endParaRPr>
          </a:p>
          <a:p>
            <a:pPr marL="0" indent="0">
              <a:lnSpc>
                <a:spcPct val="150000"/>
              </a:lnSpc>
              <a:spcAft>
                <a:spcPts val="1000"/>
              </a:spcAft>
              <a:buNone/>
            </a:pPr>
            <a:r>
              <a:rPr lang="he-IL" sz="900" dirty="0">
                <a:ea typeface="Calibri"/>
              </a:rPr>
              <a:t>לאחר קריאת משמעות המילה שאור – מהאקדמיה ללשון עברית, רואים כי ההתייחסות לשאור היא דו ערכית. מנקודת מבט אחת היא ביטוי למשהו שלילי, ומנקודת במט אחרת היא ביטוי לחיובי.</a:t>
            </a:r>
            <a:endParaRPr lang="en-US" sz="900" dirty="0">
              <a:ea typeface="Calibri"/>
              <a:cs typeface="Arial"/>
            </a:endParaRPr>
          </a:p>
          <a:p>
            <a:pPr marL="0" indent="0">
              <a:lnSpc>
                <a:spcPct val="150000"/>
              </a:lnSpc>
              <a:spcAft>
                <a:spcPts val="1000"/>
              </a:spcAft>
              <a:buNone/>
            </a:pPr>
            <a:r>
              <a:rPr lang="he-IL" sz="900" dirty="0">
                <a:ea typeface="Calibri"/>
              </a:rPr>
              <a:t>האם השאור שבעיסה ביקר טוב או רע בעיניכם? </a:t>
            </a:r>
            <a:endParaRPr lang="en-US" sz="900" dirty="0">
              <a:ea typeface="Calibri"/>
              <a:cs typeface="Arial"/>
            </a:endParaRPr>
          </a:p>
          <a:p>
            <a:pPr marL="0" indent="0">
              <a:lnSpc>
                <a:spcPct val="150000"/>
              </a:lnSpc>
              <a:spcAft>
                <a:spcPts val="1000"/>
              </a:spcAft>
              <a:buNone/>
            </a:pPr>
            <a:r>
              <a:rPr lang="he-IL" sz="900" dirty="0">
                <a:ea typeface="Calibri"/>
              </a:rPr>
              <a:t>דונו בהיבטים השונים של הביטוי הרע והטוב שבשאור ובמחמצת. </a:t>
            </a:r>
            <a:endParaRPr lang="en-US" sz="900" dirty="0">
              <a:ea typeface="Calibri"/>
              <a:cs typeface="Arial"/>
            </a:endParaRPr>
          </a:p>
          <a:p>
            <a:pPr marL="0" indent="0">
              <a:lnSpc>
                <a:spcPct val="150000"/>
              </a:lnSpc>
              <a:spcAft>
                <a:spcPts val="1000"/>
              </a:spcAft>
              <a:buNone/>
            </a:pPr>
            <a:r>
              <a:rPr lang="he-IL" sz="900" dirty="0">
                <a:ea typeface="Calibri"/>
              </a:rPr>
              <a:t>מכאן קצרה הדרך להבנה של איזון בין מצב של מחמצת שהוא רוב הזמן, לצורך בזמנים רזים של מצה, כביטוי ל'אני מה שאני'.</a:t>
            </a:r>
            <a:endParaRPr lang="en-US" sz="900" dirty="0">
              <a:ea typeface="Calibri"/>
              <a:cs typeface="Arial"/>
            </a:endParaRPr>
          </a:p>
          <a:p>
            <a:pPr marL="0" indent="0">
              <a:lnSpc>
                <a:spcPct val="150000"/>
              </a:lnSpc>
              <a:spcAft>
                <a:spcPts val="1000"/>
              </a:spcAft>
              <a:buNone/>
            </a:pPr>
            <a:r>
              <a:rPr lang="he-IL" sz="900" u="sng" dirty="0">
                <a:ea typeface="Calibri"/>
              </a:rPr>
              <a:t>ג. זן ואמנות ניפוח הבלון</a:t>
            </a:r>
            <a:endParaRPr lang="en-US" sz="900" dirty="0">
              <a:ea typeface="Calibri"/>
              <a:cs typeface="Arial"/>
            </a:endParaRPr>
          </a:p>
          <a:p>
            <a:pPr marL="0" indent="0">
              <a:lnSpc>
                <a:spcPct val="150000"/>
              </a:lnSpc>
              <a:spcAft>
                <a:spcPts val="1000"/>
              </a:spcAft>
              <a:buNone/>
            </a:pPr>
            <a:r>
              <a:rPr lang="he-IL" sz="900" dirty="0">
                <a:ea typeface="Calibri"/>
              </a:rPr>
              <a:t>נסו להעלות סיטואציות שבהן 'אני מה שאני' – שעדיף הפשוט על המורכב.</a:t>
            </a:r>
            <a:endParaRPr lang="en-US" sz="900" dirty="0">
              <a:ea typeface="Calibri"/>
              <a:cs typeface="Arial"/>
            </a:endParaRPr>
          </a:p>
          <a:p>
            <a:pPr marL="0" indent="0">
              <a:lnSpc>
                <a:spcPct val="150000"/>
              </a:lnSpc>
              <a:spcAft>
                <a:spcPts val="1000"/>
              </a:spcAft>
              <a:buNone/>
            </a:pPr>
            <a:r>
              <a:rPr lang="he-IL" sz="900" dirty="0">
                <a:ea typeface="Calibri"/>
              </a:rPr>
              <a:t>תנו דוגמה מהחיים לניפוח נכון של בלון. הבלון מתחיל מנקודה עצמית, מתנפח היטב אבל לא מתפוצץ.</a:t>
            </a:r>
            <a:endParaRPr lang="en-US" sz="900" dirty="0">
              <a:ea typeface="Calibri"/>
              <a:cs typeface="Arial"/>
            </a:endParaRPr>
          </a:p>
          <a:p>
            <a:pPr marL="0" indent="0">
              <a:lnSpc>
                <a:spcPct val="150000"/>
              </a:lnSpc>
              <a:spcAft>
                <a:spcPts val="1000"/>
              </a:spcAft>
              <a:buNone/>
            </a:pPr>
            <a:r>
              <a:rPr lang="en-US" sz="900" dirty="0">
                <a:ea typeface="Calibri"/>
                <a:cs typeface="Arial"/>
              </a:rPr>
              <a:t> </a:t>
            </a:r>
          </a:p>
        </p:txBody>
      </p:sp>
    </p:spTree>
    <p:extLst>
      <p:ext uri="{BB962C8B-B14F-4D97-AF65-F5344CB8AC3E}">
        <p14:creationId xmlns:p14="http://schemas.microsoft.com/office/powerpoint/2010/main" val="112872217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ערכת נושא Office">
  <a:themeElements>
    <a:clrScheme name="ערכת נושא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ערכת נושא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ערכת נושא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2933</TotalTime>
  <Words>1345</Words>
  <Application>Microsoft Office PowerPoint</Application>
  <PresentationFormat>A4 Paper (210x297 mm)</PresentationFormat>
  <Paragraphs>69</Paragraphs>
  <Slides>2</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2</vt:i4>
      </vt:variant>
    </vt:vector>
  </HeadingPairs>
  <TitlesOfParts>
    <vt:vector size="3" baseType="lpstr">
      <vt:lpstr>1_ערכת נושא Office</vt:lpstr>
      <vt:lpstr>להיות רזים כמצה</vt:lpstr>
      <vt:lpstr>הנחיה למעביר הלימוד</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eladbrk</dc:creator>
  <cp:lastModifiedBy>User</cp:lastModifiedBy>
  <cp:revision>70</cp:revision>
  <cp:lastPrinted>2016-01-02T09:56:53Z</cp:lastPrinted>
  <dcterms:created xsi:type="dcterms:W3CDTF">2016-01-01T12:13:36Z</dcterms:created>
  <dcterms:modified xsi:type="dcterms:W3CDTF">2016-04-16T21:59:49Z</dcterms:modified>
</cp:coreProperties>
</file>