
<file path=[Content_Types].xml><?xml version="1.0" encoding="utf-8"?>
<Types xmlns="http://schemas.openxmlformats.org/package/2006/content-types">
  <Override PartName="/ppt/slideMasters/slideMaster1.xml" ContentType="application/vnd.openxmlformats-officedocument.presentationml.slideMaster+xml"/>
  <Override PartName="/ppt/presProps.xml" ContentType="application/vnd.openxmlformats-officedocument.presentationml.presProps+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61" r:id="rId2"/>
  </p:sldIdLst>
  <p:sldSz cx="9906000" cy="6858000" type="A4"/>
  <p:notesSz cx="7102475" cy="9388475"/>
  <p:defaultTextStyle>
    <a:defPPr>
      <a:defRPr lang="he-IL"/>
    </a:defPPr>
    <a:lvl1pPr algn="l" rtl="0" eaLnBrk="0" fontAlgn="base" hangingPunct="0">
      <a:spcBef>
        <a:spcPct val="0"/>
      </a:spcBef>
      <a:spcAft>
        <a:spcPct val="0"/>
      </a:spcAft>
      <a:defRPr kern="1200">
        <a:solidFill>
          <a:schemeClr val="tx1"/>
        </a:solidFill>
        <a:latin typeface="Calibri" pitchFamily="34" charset="0"/>
        <a:ea typeface="+mn-ea"/>
        <a:cs typeface="Arial" pitchFamily="34" charset="0"/>
      </a:defRPr>
    </a:lvl1pPr>
    <a:lvl2pPr marL="457200" algn="l" rtl="0" eaLnBrk="0" fontAlgn="base" hangingPunct="0">
      <a:spcBef>
        <a:spcPct val="0"/>
      </a:spcBef>
      <a:spcAft>
        <a:spcPct val="0"/>
      </a:spcAft>
      <a:defRPr kern="1200">
        <a:solidFill>
          <a:schemeClr val="tx1"/>
        </a:solidFill>
        <a:latin typeface="Calibri" pitchFamily="34" charset="0"/>
        <a:ea typeface="+mn-ea"/>
        <a:cs typeface="Arial" pitchFamily="34" charset="0"/>
      </a:defRPr>
    </a:lvl2pPr>
    <a:lvl3pPr marL="914400" algn="l" rtl="0" eaLnBrk="0" fontAlgn="base" hangingPunct="0">
      <a:spcBef>
        <a:spcPct val="0"/>
      </a:spcBef>
      <a:spcAft>
        <a:spcPct val="0"/>
      </a:spcAft>
      <a:defRPr kern="1200">
        <a:solidFill>
          <a:schemeClr val="tx1"/>
        </a:solidFill>
        <a:latin typeface="Calibri" pitchFamily="34" charset="0"/>
        <a:ea typeface="+mn-ea"/>
        <a:cs typeface="Arial" pitchFamily="34" charset="0"/>
      </a:defRPr>
    </a:lvl3pPr>
    <a:lvl4pPr marL="1371600" algn="l" rtl="0" eaLnBrk="0" fontAlgn="base" hangingPunct="0">
      <a:spcBef>
        <a:spcPct val="0"/>
      </a:spcBef>
      <a:spcAft>
        <a:spcPct val="0"/>
      </a:spcAft>
      <a:defRPr kern="1200">
        <a:solidFill>
          <a:schemeClr val="tx1"/>
        </a:solidFill>
        <a:latin typeface="Calibri" pitchFamily="34" charset="0"/>
        <a:ea typeface="+mn-ea"/>
        <a:cs typeface="Arial" pitchFamily="34" charset="0"/>
      </a:defRPr>
    </a:lvl4pPr>
    <a:lvl5pPr marL="1828800" algn="l" rtl="0" eaLnBrk="0" fontAlgn="base" hangingPunct="0">
      <a:spcBef>
        <a:spcPct val="0"/>
      </a:spcBef>
      <a:spcAft>
        <a:spcPct val="0"/>
      </a:spcAft>
      <a:defRPr kern="1200">
        <a:solidFill>
          <a:schemeClr val="tx1"/>
        </a:solidFill>
        <a:latin typeface="Calibri" pitchFamily="34" charset="0"/>
        <a:ea typeface="+mn-ea"/>
        <a:cs typeface="Arial" pitchFamily="34" charset="0"/>
      </a:defRPr>
    </a:lvl5pPr>
    <a:lvl6pPr marL="2286000" algn="r" defTabSz="914400" rtl="1" eaLnBrk="1" latinLnBrk="0" hangingPunct="1">
      <a:defRPr kern="1200">
        <a:solidFill>
          <a:schemeClr val="tx1"/>
        </a:solidFill>
        <a:latin typeface="Calibri" pitchFamily="34" charset="0"/>
        <a:ea typeface="+mn-ea"/>
        <a:cs typeface="Arial" pitchFamily="34" charset="0"/>
      </a:defRPr>
    </a:lvl6pPr>
    <a:lvl7pPr marL="2743200" algn="r" defTabSz="914400" rtl="1" eaLnBrk="1" latinLnBrk="0" hangingPunct="1">
      <a:defRPr kern="1200">
        <a:solidFill>
          <a:schemeClr val="tx1"/>
        </a:solidFill>
        <a:latin typeface="Calibri" pitchFamily="34" charset="0"/>
        <a:ea typeface="+mn-ea"/>
        <a:cs typeface="Arial" pitchFamily="34" charset="0"/>
      </a:defRPr>
    </a:lvl7pPr>
    <a:lvl8pPr marL="3200400" algn="r" defTabSz="914400" rtl="1" eaLnBrk="1" latinLnBrk="0" hangingPunct="1">
      <a:defRPr kern="1200">
        <a:solidFill>
          <a:schemeClr val="tx1"/>
        </a:solidFill>
        <a:latin typeface="Calibri" pitchFamily="34" charset="0"/>
        <a:ea typeface="+mn-ea"/>
        <a:cs typeface="Arial" pitchFamily="34" charset="0"/>
      </a:defRPr>
    </a:lvl8pPr>
    <a:lvl9pPr marL="3657600" algn="r" defTabSz="914400" rtl="1" eaLnBrk="1" latinLnBrk="0" hangingPunct="1">
      <a:defRPr kern="1200">
        <a:solidFill>
          <a:schemeClr val="tx1"/>
        </a:solidFill>
        <a:latin typeface="Calibri"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5E4D36"/>
    <a:srgbClr val="C9C0B6"/>
  </p:clrMru>
</p:presentationPr>
</file>

<file path=ppt/tableStyles.xml><?xml version="1.0" encoding="utf-8"?>
<a:tblStyleLst xmlns:a="http://schemas.openxmlformats.org/drawingml/2006/main" def="{5C22544A-7EE6-4342-B048-85BDC9FD1C3A}">
  <a:tblStyle styleId="{5C22544A-7EE6-4342-B048-85BDC9FD1C3A}" styleName="סגנון ביניים 2 - הדגשה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009" autoAdjust="0"/>
    <p:restoredTop sz="94662" autoAdjust="0"/>
  </p:normalViewPr>
  <p:slideViewPr>
    <p:cSldViewPr snapToGrid="0">
      <p:cViewPr varScale="1">
        <p:scale>
          <a:sx n="69" d="100"/>
          <a:sy n="69" d="100"/>
        </p:scale>
        <p:origin x="-1164" y="-102"/>
      </p:cViewPr>
      <p:guideLst>
        <p:guide orient="horz" pos="2160"/>
        <p:guide pos="312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ריק">
    <p:spTree>
      <p:nvGrpSpPr>
        <p:cNvPr id="1" name=""/>
        <p:cNvGrpSpPr/>
        <p:nvPr/>
      </p:nvGrpSpPr>
      <p:grpSpPr>
        <a:xfrm>
          <a:off x="0" y="0"/>
          <a:ext cx="0" cy="0"/>
          <a:chOff x="0" y="0"/>
          <a:chExt cx="0" cy="0"/>
        </a:xfrm>
      </p:grpSpPr>
      <p:cxnSp>
        <p:nvCxnSpPr>
          <p:cNvPr id="6" name="מחבר ישר 5">
            <a:extLst>
              <a:ext uri="{FF2B5EF4-FFF2-40B4-BE49-F238E27FC236}"/>
            </a:extLst>
          </p:cNvPr>
          <p:cNvCxnSpPr/>
          <p:nvPr userDrawn="1"/>
        </p:nvCxnSpPr>
        <p:spPr>
          <a:xfrm flipH="1">
            <a:off x="433388" y="876300"/>
            <a:ext cx="6113462"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cxnSp>
        <p:nvCxnSpPr>
          <p:cNvPr id="7" name="מחבר ישר 6">
            <a:extLst>
              <a:ext uri="{FF2B5EF4-FFF2-40B4-BE49-F238E27FC236}"/>
            </a:extLst>
          </p:cNvPr>
          <p:cNvCxnSpPr/>
          <p:nvPr/>
        </p:nvCxnSpPr>
        <p:spPr>
          <a:xfrm flipH="1">
            <a:off x="6527800" y="990600"/>
            <a:ext cx="0" cy="572611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8" name="מחבר ישר 7">
            <a:extLst>
              <a:ext uri="{FF2B5EF4-FFF2-40B4-BE49-F238E27FC236}"/>
            </a:extLst>
          </p:cNvPr>
          <p:cNvCxnSpPr/>
          <p:nvPr/>
        </p:nvCxnSpPr>
        <p:spPr>
          <a:xfrm flipH="1">
            <a:off x="4481513" y="990600"/>
            <a:ext cx="0" cy="572611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cxnSp>
        <p:nvCxnSpPr>
          <p:cNvPr id="9" name="מחבר ישר 8">
            <a:extLst>
              <a:ext uri="{FF2B5EF4-FFF2-40B4-BE49-F238E27FC236}"/>
            </a:extLst>
          </p:cNvPr>
          <p:cNvCxnSpPr/>
          <p:nvPr/>
        </p:nvCxnSpPr>
        <p:spPr>
          <a:xfrm flipH="1">
            <a:off x="2435225" y="990600"/>
            <a:ext cx="0" cy="5726113"/>
          </a:xfrm>
          <a:prstGeom prst="line">
            <a:avLst/>
          </a:prstGeom>
          <a:ln>
            <a:solidFill>
              <a:srgbClr val="5E4D36"/>
            </a:solidFill>
            <a:prstDash val="sysDash"/>
          </a:ln>
        </p:spPr>
        <p:style>
          <a:lnRef idx="1">
            <a:schemeClr val="accent1"/>
          </a:lnRef>
          <a:fillRef idx="0">
            <a:schemeClr val="accent1"/>
          </a:fillRef>
          <a:effectRef idx="0">
            <a:schemeClr val="accent1"/>
          </a:effectRef>
          <a:fontRef idx="minor">
            <a:schemeClr val="tx1"/>
          </a:fontRef>
        </p:style>
      </p:cxnSp>
      <p:pic>
        <p:nvPicPr>
          <p:cNvPr id="10" name="תמונה 5"/>
          <p:cNvPicPr>
            <a:picLocks noChangeAspect="1" noChangeArrowheads="1"/>
          </p:cNvPicPr>
          <p:nvPr userDrawn="1"/>
        </p:nvPicPr>
        <p:blipFill>
          <a:blip r:embed="rId2" cstate="print"/>
          <a:srcRect/>
          <a:stretch>
            <a:fillRect/>
          </a:stretch>
        </p:blipFill>
        <p:spPr bwMode="auto">
          <a:xfrm>
            <a:off x="7723188" y="5988050"/>
            <a:ext cx="1822450" cy="782638"/>
          </a:xfrm>
          <a:prstGeom prst="rect">
            <a:avLst/>
          </a:prstGeom>
          <a:noFill/>
          <a:ln w="9525">
            <a:noFill/>
            <a:miter lim="800000"/>
            <a:headEnd/>
            <a:tailEnd/>
          </a:ln>
        </p:spPr>
      </p:pic>
      <p:pic>
        <p:nvPicPr>
          <p:cNvPr id="11" name="תמונה 6"/>
          <p:cNvPicPr>
            <a:picLocks noChangeAspect="1" noChangeArrowheads="1"/>
          </p:cNvPicPr>
          <p:nvPr userDrawn="1"/>
        </p:nvPicPr>
        <p:blipFill>
          <a:blip r:embed="rId3" cstate="print"/>
          <a:srcRect/>
          <a:stretch>
            <a:fillRect/>
          </a:stretch>
        </p:blipFill>
        <p:spPr bwMode="auto">
          <a:xfrm>
            <a:off x="438150" y="193675"/>
            <a:ext cx="1533525" cy="696913"/>
          </a:xfrm>
          <a:prstGeom prst="rect">
            <a:avLst/>
          </a:prstGeom>
          <a:noFill/>
          <a:ln w="9525">
            <a:noFill/>
            <a:miter lim="800000"/>
            <a:headEnd/>
            <a:tailEnd/>
          </a:ln>
        </p:spPr>
      </p:pic>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a:t>לחץ כדי לערוך סגנון כותרת של תבנית בסיס</a:t>
            </a:r>
            <a:endParaRPr lang="en-US" dirty="0"/>
          </a:p>
        </p:txBody>
      </p:sp>
      <p:sp>
        <p:nvSpPr>
          <p:cNvPr id="29" name="מציין מיקום של תמונה 28"/>
          <p:cNvSpPr>
            <a:spLocks noGrp="1"/>
          </p:cNvSpPr>
          <p:nvPr>
            <p:ph type="pic" sz="quarter" idx="13"/>
          </p:nvPr>
        </p:nvSpPr>
        <p:spPr>
          <a:xfrm>
            <a:off x="4583738" y="4991100"/>
            <a:ext cx="1844675" cy="1725613"/>
          </a:xfrm>
          <a:prstGeom prst="rect">
            <a:avLst/>
          </a:prstGeom>
        </p:spPr>
        <p:txBody>
          <a:bodyPr/>
          <a:lstStyle/>
          <a:p>
            <a:pPr lvl="0"/>
            <a:endParaRPr lang="he-IL" noProof="0"/>
          </a:p>
        </p:txBody>
      </p:sp>
      <p:sp>
        <p:nvSpPr>
          <p:cNvPr id="30" name="מציין מיקום של תמונה 28"/>
          <p:cNvSpPr>
            <a:spLocks noGrp="1"/>
          </p:cNvSpPr>
          <p:nvPr>
            <p:ph type="pic" sz="quarter" idx="14"/>
          </p:nvPr>
        </p:nvSpPr>
        <p:spPr>
          <a:xfrm>
            <a:off x="2535043" y="4991100"/>
            <a:ext cx="1844675" cy="1725613"/>
          </a:xfrm>
          <a:prstGeom prst="rect">
            <a:avLst/>
          </a:prstGeom>
        </p:spPr>
        <p:txBody>
          <a:bodyPr/>
          <a:lstStyle/>
          <a:p>
            <a:pPr lvl="0"/>
            <a:endParaRPr lang="he-IL" noProof="0"/>
          </a:p>
        </p:txBody>
      </p:sp>
      <p:sp>
        <p:nvSpPr>
          <p:cNvPr id="31" name="מציין מיקום של תמונה 28"/>
          <p:cNvSpPr>
            <a:spLocks noGrp="1"/>
          </p:cNvSpPr>
          <p:nvPr>
            <p:ph type="pic" sz="quarter" idx="15"/>
          </p:nvPr>
        </p:nvSpPr>
        <p:spPr>
          <a:xfrm>
            <a:off x="489366" y="4991100"/>
            <a:ext cx="1844675" cy="1725613"/>
          </a:xfrm>
          <a:prstGeom prst="rect">
            <a:avLst/>
          </a:prstGeom>
        </p:spPr>
        <p:txBody>
          <a:bodyPr/>
          <a:lstStyle/>
          <a:p>
            <a:pPr lvl="0"/>
            <a:endParaRPr lang="he-IL" noProof="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ריק">
    <p:spTree>
      <p:nvGrpSpPr>
        <p:cNvPr id="1" name=""/>
        <p:cNvGrpSpPr/>
        <p:nvPr/>
      </p:nvGrpSpPr>
      <p:grpSpPr>
        <a:xfrm>
          <a:off x="0" y="0"/>
          <a:ext cx="0" cy="0"/>
          <a:chOff x="0" y="0"/>
          <a:chExt cx="0" cy="0"/>
        </a:xfrm>
      </p:grpSpPr>
      <p:cxnSp>
        <p:nvCxnSpPr>
          <p:cNvPr id="3" name="מחבר ישר 2">
            <a:extLst>
              <a:ext uri="{FF2B5EF4-FFF2-40B4-BE49-F238E27FC236}"/>
            </a:extLst>
          </p:cNvPr>
          <p:cNvCxnSpPr/>
          <p:nvPr userDrawn="1"/>
        </p:nvCxnSpPr>
        <p:spPr>
          <a:xfrm flipH="1">
            <a:off x="433388" y="876300"/>
            <a:ext cx="9034462" cy="0"/>
          </a:xfrm>
          <a:prstGeom prst="line">
            <a:avLst/>
          </a:prstGeom>
          <a:ln>
            <a:solidFill>
              <a:srgbClr val="5E4D36"/>
            </a:solidFill>
          </a:ln>
        </p:spPr>
        <p:style>
          <a:lnRef idx="1">
            <a:schemeClr val="accent1"/>
          </a:lnRef>
          <a:fillRef idx="0">
            <a:schemeClr val="accent1"/>
          </a:fillRef>
          <a:effectRef idx="0">
            <a:schemeClr val="accent1"/>
          </a:effectRef>
          <a:fontRef idx="minor">
            <a:schemeClr val="tx1"/>
          </a:fontRef>
        </p:style>
      </p:cxnSp>
      <p:pic>
        <p:nvPicPr>
          <p:cNvPr id="4" name="תמונה 2"/>
          <p:cNvPicPr>
            <a:picLocks noChangeAspect="1" noChangeArrowheads="1"/>
          </p:cNvPicPr>
          <p:nvPr userDrawn="1"/>
        </p:nvPicPr>
        <p:blipFill>
          <a:blip r:embed="rId2" cstate="print"/>
          <a:srcRect/>
          <a:stretch>
            <a:fillRect/>
          </a:stretch>
        </p:blipFill>
        <p:spPr bwMode="auto">
          <a:xfrm>
            <a:off x="438150" y="193675"/>
            <a:ext cx="1533525" cy="696913"/>
          </a:xfrm>
          <a:prstGeom prst="rect">
            <a:avLst/>
          </a:prstGeom>
          <a:noFill/>
          <a:ln w="9525">
            <a:noFill/>
            <a:miter lim="800000"/>
            <a:headEnd/>
            <a:tailEnd/>
          </a:ln>
        </p:spPr>
      </p:pic>
      <p:sp>
        <p:nvSpPr>
          <p:cNvPr id="32" name="Title 1"/>
          <p:cNvSpPr>
            <a:spLocks noGrp="1"/>
          </p:cNvSpPr>
          <p:nvPr>
            <p:ph type="title"/>
          </p:nvPr>
        </p:nvSpPr>
        <p:spPr>
          <a:xfrm>
            <a:off x="2162175" y="605097"/>
            <a:ext cx="7382835" cy="256407"/>
          </a:xfrm>
          <a:prstGeom prst="rect">
            <a:avLst/>
          </a:prstGeom>
        </p:spPr>
        <p:txBody>
          <a:bodyPr/>
          <a:lstStyle>
            <a:lvl1pPr algn="r">
              <a:defRPr lang="en-US" sz="1400" b="1" kern="1200" dirty="0">
                <a:solidFill>
                  <a:srgbClr val="5E4D36"/>
                </a:solidFill>
                <a:latin typeface="Levenim MT" panose="02010502060101010101" pitchFamily="2" charset="-79"/>
                <a:ea typeface="+mn-ea"/>
                <a:cs typeface="Levenim MT" panose="02010502060101010101" pitchFamily="2" charset="-79"/>
              </a:defRPr>
            </a:lvl1pPr>
          </a:lstStyle>
          <a:p>
            <a:r>
              <a:rPr lang="he-IL" dirty="0"/>
              <a:t>לחץ כדי לערוך סגנון כותרת של תבנית בסיס</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פריסה מותאמת אישית">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91" r:id="rId1"/>
    <p:sldLayoutId id="2147483692" r:id="rId2"/>
    <p:sldLayoutId id="2147483690" r:id="rId3"/>
  </p:sldLayoutIdLst>
  <p:txStyles>
    <p:titleStyle>
      <a:lvl1pPr algn="l" rtl="1" eaLnBrk="0" fontAlgn="base" hangingPunct="0">
        <a:lnSpc>
          <a:spcPct val="90000"/>
        </a:lnSpc>
        <a:spcBef>
          <a:spcPct val="0"/>
        </a:spcBef>
        <a:spcAft>
          <a:spcPct val="0"/>
        </a:spcAft>
        <a:defRPr sz="4400" kern="1200">
          <a:solidFill>
            <a:schemeClr val="tx1"/>
          </a:solidFill>
          <a:latin typeface="+mj-lt"/>
          <a:ea typeface="+mj-ea"/>
          <a:cs typeface="+mj-cs"/>
        </a:defRPr>
      </a:lvl1pPr>
      <a:lvl2pPr algn="l" rtl="1" eaLnBrk="0" fontAlgn="base" hangingPunct="0">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2pPr>
      <a:lvl3pPr algn="l" rtl="1" eaLnBrk="0" fontAlgn="base" hangingPunct="0">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3pPr>
      <a:lvl4pPr algn="l" rtl="1" eaLnBrk="0" fontAlgn="base" hangingPunct="0">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4pPr>
      <a:lvl5pPr algn="l" rtl="1" eaLnBrk="0" fontAlgn="base" hangingPunct="0">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5pPr>
      <a:lvl6pPr marL="457200" algn="l" rtl="1" fontAlgn="base">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6pPr>
      <a:lvl7pPr marL="914400" algn="l" rtl="1" fontAlgn="base">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7pPr>
      <a:lvl8pPr marL="1371600" algn="l" rtl="1" fontAlgn="base">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8pPr>
      <a:lvl9pPr marL="1828800" algn="l" rtl="1" fontAlgn="base">
        <a:lnSpc>
          <a:spcPct val="90000"/>
        </a:lnSpc>
        <a:spcBef>
          <a:spcPct val="0"/>
        </a:spcBef>
        <a:spcAft>
          <a:spcPct val="0"/>
        </a:spcAft>
        <a:defRPr sz="4400">
          <a:solidFill>
            <a:schemeClr val="tx1"/>
          </a:solidFill>
          <a:latin typeface="Calibri Light" panose="020F0302020204030204" pitchFamily="34" charset="0"/>
          <a:cs typeface="Times New Roman" panose="02020603050405020304" pitchFamily="18" charset="0"/>
        </a:defRPr>
      </a:lvl9pPr>
    </p:titleStyle>
    <p:bodyStyle>
      <a:lvl1pPr marL="228600" indent="-228600" algn="r" rtl="1" eaLnBrk="0" fontAlgn="base" hangingPunct="0">
        <a:lnSpc>
          <a:spcPct val="90000"/>
        </a:lnSpc>
        <a:spcBef>
          <a:spcPts val="1000"/>
        </a:spcBef>
        <a:spcAft>
          <a:spcPct val="0"/>
        </a:spcAft>
        <a:buFont typeface="Arial" pitchFamily="34" charset="0"/>
        <a:buChar char="•"/>
        <a:defRPr sz="2800" kern="1200">
          <a:solidFill>
            <a:schemeClr val="tx1"/>
          </a:solidFill>
          <a:latin typeface="+mn-lt"/>
          <a:ea typeface="+mn-ea"/>
          <a:cs typeface="+mn-cs"/>
        </a:defRPr>
      </a:lvl1pPr>
      <a:lvl2pPr marL="685800" indent="-228600" algn="r" rtl="1" eaLnBrk="0" fontAlgn="base" hangingPunct="0">
        <a:lnSpc>
          <a:spcPct val="90000"/>
        </a:lnSpc>
        <a:spcBef>
          <a:spcPts val="500"/>
        </a:spcBef>
        <a:spcAft>
          <a:spcPct val="0"/>
        </a:spcAft>
        <a:buFont typeface="Arial" pitchFamily="34" charset="0"/>
        <a:buChar char="•"/>
        <a:defRPr sz="2400" kern="1200">
          <a:solidFill>
            <a:schemeClr val="tx1"/>
          </a:solidFill>
          <a:latin typeface="+mn-lt"/>
          <a:ea typeface="+mn-ea"/>
          <a:cs typeface="+mn-cs"/>
        </a:defRPr>
      </a:lvl2pPr>
      <a:lvl3pPr marL="1143000" indent="-228600" algn="r" rtl="1" eaLnBrk="0" fontAlgn="base" hangingPunct="0">
        <a:lnSpc>
          <a:spcPct val="90000"/>
        </a:lnSpc>
        <a:spcBef>
          <a:spcPts val="500"/>
        </a:spcBef>
        <a:spcAft>
          <a:spcPct val="0"/>
        </a:spcAft>
        <a:buFont typeface="Arial" pitchFamily="34" charset="0"/>
        <a:buChar char="•"/>
        <a:defRPr sz="2000" kern="1200">
          <a:solidFill>
            <a:schemeClr val="tx1"/>
          </a:solidFill>
          <a:latin typeface="+mn-lt"/>
          <a:ea typeface="+mn-ea"/>
          <a:cs typeface="+mn-cs"/>
        </a:defRPr>
      </a:lvl3pPr>
      <a:lvl4pPr marL="1600200" indent="-228600" algn="r" rtl="1"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4pPr>
      <a:lvl5pPr marL="2057400" indent="-228600" algn="r" rtl="1" eaLnBrk="0" fontAlgn="base" hangingPunct="0">
        <a:lnSpc>
          <a:spcPct val="90000"/>
        </a:lnSpc>
        <a:spcBef>
          <a:spcPts val="500"/>
        </a:spcBef>
        <a:spcAft>
          <a:spcPct val="0"/>
        </a:spcAft>
        <a:buFont typeface="Arial" pitchFamily="34" charset="0"/>
        <a:buChar char="•"/>
        <a:defRPr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כותרת 7"/>
          <p:cNvSpPr>
            <a:spLocks noGrp="1"/>
          </p:cNvSpPr>
          <p:nvPr>
            <p:ph type="title"/>
          </p:nvPr>
        </p:nvSpPr>
        <p:spPr>
          <a:xfrm>
            <a:off x="2038350" y="604838"/>
            <a:ext cx="7507288" cy="257175"/>
          </a:xfrm>
        </p:spPr>
        <p:txBody>
          <a:bodyPr/>
          <a:lstStyle/>
          <a:p>
            <a:pPr eaLnBrk="1" fontAlgn="auto" hangingPunct="1">
              <a:spcAft>
                <a:spcPts val="0"/>
              </a:spcAft>
              <a:defRPr/>
            </a:pPr>
            <a:r>
              <a:rPr lang="he-IL" smtClean="0">
                <a:solidFill>
                  <a:schemeClr val="accent2">
                    <a:lumMod val="50000"/>
                  </a:schemeClr>
                </a:solidFill>
                <a:cs typeface="+mn-cs"/>
              </a:rPr>
              <a:t>שיעור דו שבועי - סוכות- </a:t>
            </a:r>
            <a:r>
              <a:rPr lang="he-IL">
                <a:solidFill>
                  <a:schemeClr val="accent2">
                    <a:lumMod val="50000"/>
                  </a:schemeClr>
                </a:solidFill>
                <a:cs typeface="+mn-cs"/>
              </a:rPr>
              <a:t>זמניות</a:t>
            </a:r>
          </a:p>
        </p:txBody>
      </p:sp>
      <p:sp>
        <p:nvSpPr>
          <p:cNvPr id="12" name="מלבן 11"/>
          <p:cNvSpPr/>
          <p:nvPr/>
        </p:nvSpPr>
        <p:spPr>
          <a:xfrm>
            <a:off x="6683375" y="865188"/>
            <a:ext cx="2795588" cy="1557337"/>
          </a:xfrm>
          <a:prstGeom prst="rect">
            <a:avLst/>
          </a:prstGeom>
          <a:solidFill>
            <a:srgbClr val="5E4D3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bIns="91440" rtlCol="1"/>
          <a:lstStyle/>
          <a:p>
            <a:pPr algn="r" rtl="1" eaLnBrk="1" fontAlgn="auto" hangingPunct="1">
              <a:spcBef>
                <a:spcPts val="0"/>
              </a:spcBef>
              <a:spcAft>
                <a:spcPts val="600"/>
              </a:spcAft>
              <a:defRPr/>
            </a:pPr>
            <a:r>
              <a:rPr lang="he-IL" sz="1100" b="1" dirty="0">
                <a:solidFill>
                  <a:schemeClr val="bg1"/>
                </a:solidFill>
                <a:latin typeface="Levenim MT" panose="02010502060101010101" pitchFamily="2" charset="-79"/>
              </a:rPr>
              <a:t>רקע:</a:t>
            </a:r>
          </a:p>
          <a:p>
            <a:pPr algn="r" rtl="1" eaLnBrk="1" fontAlgn="auto" hangingPunct="1">
              <a:spcBef>
                <a:spcPts val="0"/>
              </a:spcBef>
              <a:spcAft>
                <a:spcPts val="0"/>
              </a:spcAft>
              <a:defRPr/>
            </a:pPr>
            <a:r>
              <a:rPr lang="he-IL" sz="1100" dirty="0">
                <a:solidFill>
                  <a:schemeClr val="bg1"/>
                </a:solidFill>
                <a:latin typeface="Levenim MT" pitchFamily="2" charset="-79"/>
              </a:rPr>
              <a:t>מעגל השנה היהודי מלא במשמעויות גלויות ונסתרות. במרבית חגי ישראל אפשר למצוא משמעות דתית, משמעות היסטורית, משמעות חקלאית ומשמעות רוחנית. </a:t>
            </a:r>
          </a:p>
          <a:p>
            <a:pPr algn="r" rtl="1" eaLnBrk="1" fontAlgn="auto" hangingPunct="1">
              <a:spcBef>
                <a:spcPts val="0"/>
              </a:spcBef>
              <a:spcAft>
                <a:spcPts val="0"/>
              </a:spcAft>
              <a:defRPr/>
            </a:pPr>
            <a:r>
              <a:rPr lang="he-IL" sz="1200" b="1" dirty="0">
                <a:solidFill>
                  <a:schemeClr val="bg1"/>
                </a:solidFill>
                <a:latin typeface="Levenim MT" pitchFamily="2" charset="-79"/>
              </a:rPr>
              <a:t>בדף לימוד זה</a:t>
            </a:r>
            <a:r>
              <a:rPr lang="he-IL" sz="1100" dirty="0">
                <a:solidFill>
                  <a:schemeClr val="bg1"/>
                </a:solidFill>
                <a:latin typeface="Levenim MT" pitchFamily="2" charset="-79"/>
              </a:rPr>
              <a:t> נחקור יחד את המשמעויות הרוחניות שיש לישיבה בסוכה דווקא בעונה זו של השנה. </a:t>
            </a:r>
          </a:p>
        </p:txBody>
      </p:sp>
      <p:sp>
        <p:nvSpPr>
          <p:cNvPr id="13" name="מלבן 12"/>
          <p:cNvSpPr/>
          <p:nvPr/>
        </p:nvSpPr>
        <p:spPr>
          <a:xfrm>
            <a:off x="6683375" y="2528888"/>
            <a:ext cx="2795588" cy="3467100"/>
          </a:xfrm>
          <a:prstGeom prst="rect">
            <a:avLst/>
          </a:prstGeom>
          <a:solidFill>
            <a:srgbClr val="C9C0B6"/>
          </a:solidFill>
          <a:ln>
            <a:noFill/>
          </a:ln>
        </p:spPr>
        <p:style>
          <a:lnRef idx="2">
            <a:schemeClr val="accent1">
              <a:shade val="50000"/>
            </a:schemeClr>
          </a:lnRef>
          <a:fillRef idx="1">
            <a:schemeClr val="accent1"/>
          </a:fillRef>
          <a:effectRef idx="0">
            <a:schemeClr val="accent1"/>
          </a:effectRef>
          <a:fontRef idx="minor">
            <a:schemeClr val="lt1"/>
          </a:fontRef>
        </p:style>
        <p:txBody>
          <a:bodyPr lIns="45720" tIns="91440" bIns="91440" rtlCol="1"/>
          <a:lstStyle/>
          <a:p>
            <a:pPr algn="r" rtl="1" eaLnBrk="1" fontAlgn="auto" hangingPunct="1">
              <a:spcBef>
                <a:spcPts val="0"/>
              </a:spcBef>
              <a:spcAft>
                <a:spcPts val="600"/>
              </a:spcAft>
              <a:defRPr/>
            </a:pPr>
            <a:r>
              <a:rPr lang="he-IL" sz="1000" b="1" dirty="0">
                <a:solidFill>
                  <a:schemeClr val="accent2">
                    <a:lumMod val="50000"/>
                  </a:schemeClr>
                </a:solidFill>
                <a:latin typeface="Levenim MT" pitchFamily="2" charset="-79"/>
              </a:rPr>
              <a:t>שאלות לעיון והעמקה: </a:t>
            </a:r>
          </a:p>
          <a:p>
            <a:pPr algn="r" rtl="1" eaLnBrk="1" fontAlgn="auto" hangingPunct="1">
              <a:spcBef>
                <a:spcPts val="0"/>
              </a:spcBef>
              <a:spcAft>
                <a:spcPts val="0"/>
              </a:spcAft>
              <a:defRPr/>
            </a:pPr>
            <a:r>
              <a:rPr lang="he-IL" sz="1000" b="1" dirty="0">
                <a:solidFill>
                  <a:schemeClr val="accent2">
                    <a:lumMod val="50000"/>
                  </a:schemeClr>
                </a:solidFill>
                <a:latin typeface="Levenim MT" pitchFamily="2" charset="-79"/>
              </a:rPr>
              <a:t>א. מצוות ישיבה בסוכה</a:t>
            </a:r>
          </a:p>
          <a:p>
            <a:pPr marL="171450" indent="-171450" algn="r" rtl="1" eaLnBrk="1" fontAlgn="auto" hangingPunct="1">
              <a:spcBef>
                <a:spcPts val="0"/>
              </a:spcBef>
              <a:spcAft>
                <a:spcPts val="0"/>
              </a:spcAft>
              <a:buFont typeface="Arial" panose="020B0604020202020204" pitchFamily="34" charset="0"/>
              <a:buChar char="•"/>
              <a:defRPr/>
            </a:pPr>
            <a:r>
              <a:rPr lang="he-IL" sz="1000" dirty="0">
                <a:solidFill>
                  <a:schemeClr val="accent2">
                    <a:lumMod val="50000"/>
                  </a:schemeClr>
                </a:solidFill>
                <a:latin typeface="Levenim MT" pitchFamily="2" charset="-79"/>
              </a:rPr>
              <a:t>מה דעתך על הסיבה לישיבה בסוכה על פי ספר ויקרא? </a:t>
            </a:r>
          </a:p>
          <a:p>
            <a:pPr algn="r" rtl="1" eaLnBrk="1" fontAlgn="auto" hangingPunct="1">
              <a:spcBef>
                <a:spcPts val="0"/>
              </a:spcBef>
              <a:spcAft>
                <a:spcPts val="0"/>
              </a:spcAft>
              <a:defRPr/>
            </a:pPr>
            <a:r>
              <a:rPr lang="he-IL" sz="1000" b="1" dirty="0">
                <a:solidFill>
                  <a:schemeClr val="accent2">
                    <a:lumMod val="50000"/>
                  </a:schemeClr>
                </a:solidFill>
                <a:latin typeface="Levenim MT" pitchFamily="2" charset="-79"/>
              </a:rPr>
              <a:t>ב. המשמעות הרוחנית של החג</a:t>
            </a:r>
          </a:p>
          <a:p>
            <a:pPr marL="171450" indent="-171450" algn="r" rtl="1" eaLnBrk="1" fontAlgn="auto" hangingPunct="1">
              <a:spcBef>
                <a:spcPts val="0"/>
              </a:spcBef>
              <a:spcAft>
                <a:spcPts val="0"/>
              </a:spcAft>
              <a:buFont typeface="Arial" panose="020B0604020202020204" pitchFamily="34" charset="0"/>
              <a:buChar char="•"/>
              <a:defRPr/>
            </a:pPr>
            <a:r>
              <a:rPr lang="he-IL" sz="1000" dirty="0">
                <a:solidFill>
                  <a:schemeClr val="accent2">
                    <a:lumMod val="50000"/>
                  </a:schemeClr>
                </a:solidFill>
                <a:latin typeface="Levenim MT" pitchFamily="2" charset="-79"/>
              </a:rPr>
              <a:t>אליעזר </a:t>
            </a:r>
            <a:r>
              <a:rPr lang="he-IL" sz="1000" dirty="0" err="1">
                <a:solidFill>
                  <a:schemeClr val="accent2">
                    <a:lumMod val="50000"/>
                  </a:schemeClr>
                </a:solidFill>
                <a:latin typeface="Levenim MT" pitchFamily="2" charset="-79"/>
              </a:rPr>
              <a:t>שבייד</a:t>
            </a:r>
            <a:r>
              <a:rPr lang="he-IL" sz="1000" dirty="0">
                <a:solidFill>
                  <a:schemeClr val="accent2">
                    <a:lumMod val="50000"/>
                  </a:schemeClr>
                </a:solidFill>
                <a:latin typeface="Levenim MT" pitchFamily="2" charset="-79"/>
              </a:rPr>
              <a:t> מדבר על המשמעות הרוחנית של החג כתזכורת לכך שהשפע שלנו הוא זמני.  מדוע לדעתך חשוב דווקא בעונה זו להיזכר בעיקרון הזמניות?</a:t>
            </a:r>
          </a:p>
          <a:p>
            <a:pPr marL="171450" indent="-171450" algn="r" rtl="1" eaLnBrk="1" fontAlgn="auto" hangingPunct="1">
              <a:spcBef>
                <a:spcPts val="0"/>
              </a:spcBef>
              <a:spcAft>
                <a:spcPts val="0"/>
              </a:spcAft>
              <a:buFont typeface="Arial" panose="020B0604020202020204" pitchFamily="34" charset="0"/>
              <a:buChar char="•"/>
              <a:defRPr/>
            </a:pPr>
            <a:r>
              <a:rPr lang="he-IL" sz="1000" dirty="0">
                <a:solidFill>
                  <a:schemeClr val="accent2">
                    <a:lumMod val="50000"/>
                  </a:schemeClr>
                </a:solidFill>
                <a:latin typeface="Levenim MT" pitchFamily="2" charset="-79"/>
              </a:rPr>
              <a:t>אילו דברים בחייך נראים כהכרחיים לקיום שלך? וכיצד  היית מרגיש/ה לו היית מוכרח לוותר עליהם במשך שבוע ימים?</a:t>
            </a:r>
          </a:p>
          <a:p>
            <a:pPr marL="171450" indent="-171450" algn="r" rtl="1" eaLnBrk="1" fontAlgn="auto" hangingPunct="1">
              <a:spcBef>
                <a:spcPts val="0"/>
              </a:spcBef>
              <a:spcAft>
                <a:spcPts val="0"/>
              </a:spcAft>
              <a:buFont typeface="Arial" panose="020B0604020202020204" pitchFamily="34" charset="0"/>
              <a:buChar char="•"/>
              <a:defRPr/>
            </a:pPr>
            <a:r>
              <a:rPr lang="he-IL" sz="1000" dirty="0">
                <a:solidFill>
                  <a:schemeClr val="accent2">
                    <a:lumMod val="50000"/>
                  </a:schemeClr>
                </a:solidFill>
                <a:latin typeface="Levenim MT" pitchFamily="2" charset="-79"/>
              </a:rPr>
              <a:t>אחד הדברים שקורים בעת ישיבה בסוכה הוא יציאה מחודשת החוצה, מחוץ </a:t>
            </a:r>
            <a:r>
              <a:rPr lang="he-IL" sz="1000" dirty="0" err="1">
                <a:solidFill>
                  <a:schemeClr val="accent2">
                    <a:lumMod val="50000"/>
                  </a:schemeClr>
                </a:solidFill>
                <a:latin typeface="Levenim MT" pitchFamily="2" charset="-79"/>
              </a:rPr>
              <a:t>לכתלי</a:t>
            </a:r>
            <a:r>
              <a:rPr lang="he-IL" sz="1000" dirty="0">
                <a:solidFill>
                  <a:schemeClr val="accent2">
                    <a:lumMod val="50000"/>
                  </a:schemeClr>
                </a:solidFill>
                <a:latin typeface="Levenim MT" pitchFamily="2" charset="-79"/>
              </a:rPr>
              <a:t> הבית, קרוב יותר לטבע, הרחק מהטכנולוגיה. מה יציאה זו מאפשרת לך? </a:t>
            </a:r>
          </a:p>
          <a:p>
            <a:pPr marL="171450" indent="-171450" algn="r" rtl="1" eaLnBrk="1" fontAlgn="auto" hangingPunct="1">
              <a:spcBef>
                <a:spcPts val="0"/>
              </a:spcBef>
              <a:spcAft>
                <a:spcPts val="0"/>
              </a:spcAft>
              <a:buFont typeface="Arial" panose="020B0604020202020204" pitchFamily="34" charset="0"/>
              <a:buChar char="•"/>
              <a:defRPr/>
            </a:pPr>
            <a:r>
              <a:rPr lang="he-IL" sz="1000" dirty="0">
                <a:solidFill>
                  <a:schemeClr val="accent2">
                    <a:lumMod val="50000"/>
                  </a:schemeClr>
                </a:solidFill>
                <a:latin typeface="Levenim MT" pitchFamily="2" charset="-79"/>
              </a:rPr>
              <a:t>מה הסיבה שמצוות הישיבה בסוכה מחזירה אותנו לזיכרון יציאת מצרים? </a:t>
            </a:r>
          </a:p>
          <a:p>
            <a:pPr marL="171450" indent="-171450" algn="r" rtl="1" eaLnBrk="1" fontAlgn="auto" hangingPunct="1">
              <a:spcBef>
                <a:spcPts val="0"/>
              </a:spcBef>
              <a:spcAft>
                <a:spcPts val="0"/>
              </a:spcAft>
              <a:buFont typeface="Arial" panose="020B0604020202020204" pitchFamily="34" charset="0"/>
              <a:buChar char="•"/>
              <a:defRPr/>
            </a:pPr>
            <a:r>
              <a:rPr lang="he-IL" sz="1000" dirty="0">
                <a:solidFill>
                  <a:schemeClr val="accent2">
                    <a:lumMod val="50000"/>
                  </a:schemeClr>
                </a:solidFill>
                <a:latin typeface="Levenim MT" pitchFamily="2" charset="-79"/>
              </a:rPr>
              <a:t>באיזה אופן המשמעויות השונות של חג הסוכות באים לידי ביטוי בפעילותך בארגון השומר החדש?</a:t>
            </a:r>
          </a:p>
          <a:p>
            <a:pPr marL="171450" indent="-171450" algn="r" rtl="1" eaLnBrk="1" fontAlgn="auto" hangingPunct="1">
              <a:spcBef>
                <a:spcPts val="0"/>
              </a:spcBef>
              <a:spcAft>
                <a:spcPts val="0"/>
              </a:spcAft>
              <a:buFont typeface="Arial" panose="020B0604020202020204" pitchFamily="34" charset="0"/>
              <a:buChar char="•"/>
              <a:defRPr/>
            </a:pPr>
            <a:endParaRPr lang="he-IL" sz="1000" dirty="0">
              <a:solidFill>
                <a:schemeClr val="accent2">
                  <a:lumMod val="50000"/>
                </a:schemeClr>
              </a:solidFill>
              <a:latin typeface="Levenim MT" pitchFamily="2" charset="-79"/>
            </a:endParaRPr>
          </a:p>
          <a:p>
            <a:pPr marL="171450" indent="-171450" algn="r" rtl="1" eaLnBrk="1" fontAlgn="auto" hangingPunct="1">
              <a:lnSpc>
                <a:spcPts val="1000"/>
              </a:lnSpc>
              <a:spcBef>
                <a:spcPts val="0"/>
              </a:spcBef>
              <a:spcAft>
                <a:spcPts val="0"/>
              </a:spcAft>
              <a:buFont typeface="Arial" panose="020B0604020202020204" pitchFamily="34" charset="0"/>
              <a:buChar char="•"/>
              <a:defRPr/>
            </a:pPr>
            <a:endParaRPr lang="he-IL" sz="700" dirty="0">
              <a:solidFill>
                <a:schemeClr val="accent2">
                  <a:lumMod val="50000"/>
                </a:schemeClr>
              </a:solidFill>
              <a:latin typeface="Levenim MT" pitchFamily="2" charset="-79"/>
            </a:endParaRPr>
          </a:p>
        </p:txBody>
      </p:sp>
      <p:sp>
        <p:nvSpPr>
          <p:cNvPr id="14" name="מלבן 13"/>
          <p:cNvSpPr/>
          <p:nvPr/>
        </p:nvSpPr>
        <p:spPr>
          <a:xfrm>
            <a:off x="4492625" y="927100"/>
            <a:ext cx="2025650" cy="572611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45720" tIns="0" rIns="45720" bIns="0" rtlCol="1"/>
          <a:lstStyle/>
          <a:p>
            <a:pPr algn="just" rtl="1" eaLnBrk="1" fontAlgn="auto" hangingPunct="1">
              <a:lnSpc>
                <a:spcPts val="1000"/>
              </a:lnSpc>
              <a:spcBef>
                <a:spcPts val="0"/>
              </a:spcBef>
              <a:spcAft>
                <a:spcPts val="0"/>
              </a:spcAft>
              <a:defRPr/>
            </a:pPr>
            <a:endParaRPr lang="he-IL" sz="700" dirty="0">
              <a:solidFill>
                <a:schemeClr val="accent2">
                  <a:lumMod val="50000"/>
                </a:schemeClr>
              </a:solidFill>
              <a:latin typeface="Levenim MT" pitchFamily="2" charset="-79"/>
            </a:endParaRPr>
          </a:p>
          <a:p>
            <a:pPr algn="just" rtl="1" eaLnBrk="1" fontAlgn="auto" hangingPunct="1">
              <a:spcBef>
                <a:spcPts val="0"/>
              </a:spcBef>
              <a:spcAft>
                <a:spcPts val="0"/>
              </a:spcAft>
              <a:defRPr/>
            </a:pPr>
            <a:r>
              <a:rPr lang="he-IL" sz="1200" b="1" dirty="0">
                <a:solidFill>
                  <a:schemeClr val="accent2">
                    <a:lumMod val="50000"/>
                  </a:schemeClr>
                </a:solidFill>
                <a:latin typeface="Levenim MT" pitchFamily="2" charset="-79"/>
              </a:rPr>
              <a:t>א. מצוות ישיבה בסוכה</a:t>
            </a:r>
          </a:p>
          <a:p>
            <a:pPr algn="just" rtl="1" eaLnBrk="1" fontAlgn="auto" hangingPunct="1">
              <a:spcBef>
                <a:spcPts val="0"/>
              </a:spcBef>
              <a:spcAft>
                <a:spcPts val="0"/>
              </a:spcAft>
              <a:defRPr/>
            </a:pPr>
            <a:endParaRPr lang="he-IL" sz="1050" b="1" dirty="0">
              <a:solidFill>
                <a:schemeClr val="accent2">
                  <a:lumMod val="50000"/>
                </a:schemeClr>
              </a:solidFill>
              <a:latin typeface="Levenim MT" pitchFamily="2" charset="-79"/>
            </a:endParaRPr>
          </a:p>
          <a:p>
            <a:pPr algn="just" rtl="1" eaLnBrk="1" fontAlgn="auto" hangingPunct="1">
              <a:spcBef>
                <a:spcPts val="0"/>
              </a:spcBef>
              <a:spcAft>
                <a:spcPts val="0"/>
              </a:spcAft>
              <a:defRPr/>
            </a:pPr>
            <a:endParaRPr lang="he-IL" sz="1050" b="1"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endParaRPr lang="he-IL" sz="1000" dirty="0">
              <a:solidFill>
                <a:schemeClr val="accent2">
                  <a:lumMod val="50000"/>
                </a:schemeClr>
              </a:solidFill>
              <a:latin typeface="Levenim MT" pitchFamily="2" charset="-79"/>
            </a:endParaRPr>
          </a:p>
          <a:p>
            <a:pPr rtl="1" eaLnBrk="1" fontAlgn="auto" hangingPunct="1">
              <a:spcBef>
                <a:spcPts val="0"/>
              </a:spcBef>
              <a:spcAft>
                <a:spcPts val="0"/>
              </a:spcAft>
              <a:defRPr/>
            </a:pPr>
            <a:r>
              <a:rPr lang="he-IL" sz="1000" dirty="0">
                <a:solidFill>
                  <a:schemeClr val="accent2">
                    <a:lumMod val="50000"/>
                  </a:schemeClr>
                </a:solidFill>
                <a:latin typeface="Levenim MT" pitchFamily="2" charset="-79"/>
              </a:rPr>
              <a:t>ויקרא כ"ג </a:t>
            </a:r>
          </a:p>
          <a:p>
            <a:pPr algn="r" rtl="1" eaLnBrk="1" fontAlgn="auto" hangingPunct="1">
              <a:lnSpc>
                <a:spcPts val="1000"/>
              </a:lnSpc>
              <a:spcBef>
                <a:spcPts val="0"/>
              </a:spcBef>
              <a:spcAft>
                <a:spcPts val="0"/>
              </a:spcAft>
              <a:defRPr/>
            </a:pPr>
            <a:endParaRPr lang="he-IL" sz="700" dirty="0">
              <a:solidFill>
                <a:schemeClr val="accent2">
                  <a:lumMod val="50000"/>
                </a:schemeClr>
              </a:solidFill>
              <a:latin typeface="Levenim MT" pitchFamily="2" charset="-79"/>
            </a:endParaRPr>
          </a:p>
          <a:p>
            <a:pPr algn="r" rtl="1" eaLnBrk="1" fontAlgn="auto" hangingPunct="1">
              <a:lnSpc>
                <a:spcPts val="1000"/>
              </a:lnSpc>
              <a:spcBef>
                <a:spcPts val="0"/>
              </a:spcBef>
              <a:spcAft>
                <a:spcPts val="0"/>
              </a:spcAft>
              <a:defRPr/>
            </a:pPr>
            <a:endParaRPr lang="he-IL" sz="700" dirty="0">
              <a:solidFill>
                <a:schemeClr val="accent2">
                  <a:lumMod val="50000"/>
                </a:schemeClr>
              </a:solidFill>
              <a:latin typeface="Levenim MT" pitchFamily="2" charset="-79"/>
            </a:endParaRPr>
          </a:p>
          <a:p>
            <a:pPr algn="r" rtl="1" eaLnBrk="1" fontAlgn="auto" hangingPunct="1">
              <a:lnSpc>
                <a:spcPts val="1000"/>
              </a:lnSpc>
              <a:spcBef>
                <a:spcPts val="0"/>
              </a:spcBef>
              <a:spcAft>
                <a:spcPts val="0"/>
              </a:spcAft>
              <a:defRPr/>
            </a:pPr>
            <a:endParaRPr lang="he-IL" sz="700" dirty="0">
              <a:solidFill>
                <a:schemeClr val="accent2">
                  <a:lumMod val="50000"/>
                </a:schemeClr>
              </a:solidFill>
              <a:latin typeface="Levenim MT" pitchFamily="2" charset="-79"/>
            </a:endParaRPr>
          </a:p>
        </p:txBody>
      </p:sp>
      <p:graphicFrame>
        <p:nvGraphicFramePr>
          <p:cNvPr id="6" name="טבלה 5"/>
          <p:cNvGraphicFramePr>
            <a:graphicFrameLocks noGrp="1"/>
          </p:cNvGraphicFramePr>
          <p:nvPr/>
        </p:nvGraphicFramePr>
        <p:xfrm>
          <a:off x="4584700" y="1233488"/>
          <a:ext cx="1841500" cy="4710273"/>
        </p:xfrm>
        <a:graphic>
          <a:graphicData uri="http://schemas.openxmlformats.org/drawingml/2006/table">
            <a:tbl>
              <a:tblPr firstRow="1" firstCol="1" bandRow="1">
                <a:tableStyleId>{5C22544A-7EE6-4342-B048-85BDC9FD1C3A}</a:tableStyleId>
              </a:tblPr>
              <a:tblGrid>
                <a:gridCol w="1841500">
                  <a:extLst>
                    <a:ext uri="{9D8B030D-6E8A-4147-A177-3AD203B41FA5}"/>
                  </a:extLst>
                </a:gridCol>
              </a:tblGrid>
              <a:tr h="1194387">
                <a:tc>
                  <a:txBody>
                    <a:bodyPr/>
                    <a:lstStyle/>
                    <a:p>
                      <a:pPr algn="r" rtl="1">
                        <a:lnSpc>
                          <a:spcPct val="115000"/>
                        </a:lnSpc>
                        <a:spcAft>
                          <a:spcPts val="0"/>
                        </a:spcAft>
                      </a:pPr>
                      <a:r>
                        <a:rPr lang="he-IL" sz="1200" b="0" dirty="0">
                          <a:solidFill>
                            <a:schemeClr val="accent2">
                              <a:lumMod val="50000"/>
                            </a:schemeClr>
                          </a:solidFill>
                          <a:effectLst/>
                        </a:rPr>
                        <a:t>לט. אַךְ בַּחֲמִשָּׁה עָשָׂר יוֹם לַחֹדֶשׁ הַשְּׁבִיעִי בְּאָסְפְּכֶם אֶת תְּבוּאַת הָאָרֶץ </a:t>
                      </a:r>
                      <a:r>
                        <a:rPr lang="he-IL" sz="1200" b="0" dirty="0" err="1">
                          <a:solidFill>
                            <a:schemeClr val="accent2">
                              <a:lumMod val="50000"/>
                            </a:schemeClr>
                          </a:solidFill>
                          <a:effectLst/>
                        </a:rPr>
                        <a:t>תָּחֹגּו</a:t>
                      </a:r>
                      <a:r>
                        <a:rPr lang="he-IL" sz="1200" b="0" dirty="0">
                          <a:solidFill>
                            <a:schemeClr val="accent2">
                              <a:lumMod val="50000"/>
                            </a:schemeClr>
                          </a:solidFill>
                          <a:effectLst/>
                        </a:rPr>
                        <a:t>ּ אֶת חַג יְהֹוָה שִׁבְעַת יָמִים בַּיּוֹם הָרִאשׁוֹן שַׁבָּתוֹן וּבַיּוֹם הַשְּׁמִינִי שַׁבָּתוֹן:</a:t>
                      </a:r>
                      <a:endParaRPr lang="en-US" sz="1200" b="0" dirty="0">
                        <a:solidFill>
                          <a:schemeClr val="accent2">
                            <a:lumMod val="50000"/>
                          </a:schemeClr>
                        </a:solidFill>
                        <a:effectLst/>
                        <a:latin typeface="Calibri"/>
                        <a:ea typeface="Calibri"/>
                        <a:cs typeface="Arial"/>
                      </a:endParaRPr>
                    </a:p>
                  </a:txBody>
                  <a:tcPr marL="0" marR="0" marT="47623" marB="95246">
                    <a:solidFill>
                      <a:schemeClr val="bg1"/>
                    </a:solidFill>
                  </a:tcPr>
                </a:tc>
                <a:extLst>
                  <a:ext uri="{0D108BD9-81ED-4DB2-BD59-A6C34878D82A}"/>
                </a:extLst>
              </a:tr>
              <a:tr h="984083">
                <a:tc>
                  <a:txBody>
                    <a:bodyPr/>
                    <a:lstStyle/>
                    <a:p>
                      <a:pPr algn="r" rtl="1">
                        <a:lnSpc>
                          <a:spcPct val="115000"/>
                        </a:lnSpc>
                        <a:spcAft>
                          <a:spcPts val="0"/>
                        </a:spcAft>
                      </a:pPr>
                      <a:r>
                        <a:rPr lang="he-IL" sz="1200" b="0" dirty="0">
                          <a:solidFill>
                            <a:schemeClr val="accent2">
                              <a:lumMod val="50000"/>
                            </a:schemeClr>
                          </a:solidFill>
                          <a:effectLst/>
                        </a:rPr>
                        <a:t>מ. וּלְקַחְתֶּם לָכֶם בַּיּוֹם הָרִאשׁוֹן פְּרִי עֵץ הָדָר כַּפֹּת תְּמָרִים וַעֲנַף עֵץ </a:t>
                      </a:r>
                      <a:r>
                        <a:rPr lang="he-IL" sz="1200" b="0" dirty="0" err="1">
                          <a:solidFill>
                            <a:schemeClr val="accent2">
                              <a:lumMod val="50000"/>
                            </a:schemeClr>
                          </a:solidFill>
                          <a:effectLst/>
                        </a:rPr>
                        <a:t>עָבֹת</a:t>
                      </a:r>
                      <a:r>
                        <a:rPr lang="he-IL" sz="1200" b="0" dirty="0">
                          <a:solidFill>
                            <a:schemeClr val="accent2">
                              <a:lumMod val="50000"/>
                            </a:schemeClr>
                          </a:solidFill>
                          <a:effectLst/>
                        </a:rPr>
                        <a:t> וְעַרְבֵי נָחַל וּשְׂמַחְתֶּם לִפְנֵי יְהֹוָה </a:t>
                      </a:r>
                      <a:r>
                        <a:rPr lang="he-IL" sz="1200" b="0" dirty="0" err="1">
                          <a:solidFill>
                            <a:schemeClr val="accent2">
                              <a:lumMod val="50000"/>
                            </a:schemeClr>
                          </a:solidFill>
                          <a:effectLst/>
                        </a:rPr>
                        <a:t>אֱלֹהֵיכֶם</a:t>
                      </a:r>
                      <a:r>
                        <a:rPr lang="he-IL" sz="1200" b="0" dirty="0">
                          <a:solidFill>
                            <a:schemeClr val="accent2">
                              <a:lumMod val="50000"/>
                            </a:schemeClr>
                          </a:solidFill>
                          <a:effectLst/>
                        </a:rPr>
                        <a:t> שִׁבְעַת יָמִים:</a:t>
                      </a:r>
                      <a:endParaRPr lang="en-US" sz="1200" b="0" dirty="0">
                        <a:solidFill>
                          <a:schemeClr val="accent2">
                            <a:lumMod val="50000"/>
                          </a:schemeClr>
                        </a:solidFill>
                        <a:effectLst/>
                        <a:latin typeface="Calibri"/>
                        <a:ea typeface="Calibri"/>
                        <a:cs typeface="Arial"/>
                      </a:endParaRPr>
                    </a:p>
                  </a:txBody>
                  <a:tcPr marL="0" marR="0" marT="47623" marB="95246">
                    <a:solidFill>
                      <a:schemeClr val="bg1"/>
                    </a:solidFill>
                  </a:tcPr>
                </a:tc>
                <a:extLst>
                  <a:ext uri="{0D108BD9-81ED-4DB2-BD59-A6C34878D82A}"/>
                </a:extLst>
              </a:tr>
              <a:tr h="984083">
                <a:tc>
                  <a:txBody>
                    <a:bodyPr/>
                    <a:lstStyle/>
                    <a:p>
                      <a:pPr algn="r" rtl="1">
                        <a:lnSpc>
                          <a:spcPct val="115000"/>
                        </a:lnSpc>
                        <a:spcAft>
                          <a:spcPts val="0"/>
                        </a:spcAft>
                      </a:pPr>
                      <a:r>
                        <a:rPr lang="he-IL" sz="1200" b="0" dirty="0" err="1">
                          <a:solidFill>
                            <a:schemeClr val="accent2">
                              <a:lumMod val="50000"/>
                            </a:schemeClr>
                          </a:solidFill>
                          <a:effectLst/>
                        </a:rPr>
                        <a:t>מא</a:t>
                      </a:r>
                      <a:r>
                        <a:rPr lang="he-IL" sz="1200" b="0" dirty="0">
                          <a:solidFill>
                            <a:schemeClr val="accent2">
                              <a:lumMod val="50000"/>
                            </a:schemeClr>
                          </a:solidFill>
                          <a:effectLst/>
                        </a:rPr>
                        <a:t>. וְחַגֹּתֶם אֹתוֹ חַג לַיהֹוָה שִׁבְעַת יָמִים בַּשָּׁנָה </a:t>
                      </a:r>
                      <a:r>
                        <a:rPr lang="he-IL" sz="1200" b="0" dirty="0" err="1">
                          <a:solidFill>
                            <a:schemeClr val="accent2">
                              <a:lumMod val="50000"/>
                            </a:schemeClr>
                          </a:solidFill>
                          <a:effectLst/>
                        </a:rPr>
                        <a:t>חֻקַּת</a:t>
                      </a:r>
                      <a:r>
                        <a:rPr lang="he-IL" sz="1200" b="0" dirty="0">
                          <a:solidFill>
                            <a:schemeClr val="accent2">
                              <a:lumMod val="50000"/>
                            </a:schemeClr>
                          </a:solidFill>
                          <a:effectLst/>
                        </a:rPr>
                        <a:t> עוֹלָם </a:t>
                      </a:r>
                      <a:r>
                        <a:rPr lang="he-IL" sz="1200" b="0" dirty="0" err="1">
                          <a:solidFill>
                            <a:schemeClr val="accent2">
                              <a:lumMod val="50000"/>
                            </a:schemeClr>
                          </a:solidFill>
                          <a:effectLst/>
                        </a:rPr>
                        <a:t>לְדֹרֹתֵיכֶם</a:t>
                      </a:r>
                      <a:r>
                        <a:rPr lang="he-IL" sz="1200" b="0" dirty="0">
                          <a:solidFill>
                            <a:schemeClr val="accent2">
                              <a:lumMod val="50000"/>
                            </a:schemeClr>
                          </a:solidFill>
                          <a:effectLst/>
                        </a:rPr>
                        <a:t> בַּחֹדֶשׁ הַשְּׁבִיעִי </a:t>
                      </a:r>
                      <a:r>
                        <a:rPr lang="he-IL" sz="1200" b="0" dirty="0" err="1">
                          <a:solidFill>
                            <a:schemeClr val="accent2">
                              <a:lumMod val="50000"/>
                            </a:schemeClr>
                          </a:solidFill>
                          <a:effectLst/>
                        </a:rPr>
                        <a:t>תָּחֹגּו</a:t>
                      </a:r>
                      <a:r>
                        <a:rPr lang="he-IL" sz="1200" b="0" dirty="0">
                          <a:solidFill>
                            <a:schemeClr val="accent2">
                              <a:lumMod val="50000"/>
                            </a:schemeClr>
                          </a:solidFill>
                          <a:effectLst/>
                        </a:rPr>
                        <a:t>ּ אֹתוֹ:</a:t>
                      </a:r>
                      <a:endParaRPr lang="en-US" sz="1200" b="0" dirty="0">
                        <a:solidFill>
                          <a:schemeClr val="accent2">
                            <a:lumMod val="50000"/>
                          </a:schemeClr>
                        </a:solidFill>
                        <a:effectLst/>
                        <a:latin typeface="Calibri"/>
                        <a:ea typeface="Calibri"/>
                        <a:cs typeface="Arial"/>
                      </a:endParaRPr>
                    </a:p>
                  </a:txBody>
                  <a:tcPr marL="0" marR="0" marT="47623" marB="95246">
                    <a:solidFill>
                      <a:schemeClr val="bg1"/>
                    </a:solidFill>
                  </a:tcPr>
                </a:tc>
                <a:extLst>
                  <a:ext uri="{0D108BD9-81ED-4DB2-BD59-A6C34878D82A}"/>
                </a:extLst>
              </a:tr>
              <a:tr h="563476">
                <a:tc>
                  <a:txBody>
                    <a:bodyPr/>
                    <a:lstStyle/>
                    <a:p>
                      <a:pPr algn="r" rtl="1">
                        <a:lnSpc>
                          <a:spcPct val="115000"/>
                        </a:lnSpc>
                        <a:spcAft>
                          <a:spcPts val="0"/>
                        </a:spcAft>
                      </a:pPr>
                      <a:r>
                        <a:rPr lang="he-IL" sz="1200" b="0">
                          <a:solidFill>
                            <a:schemeClr val="accent2">
                              <a:lumMod val="50000"/>
                            </a:schemeClr>
                          </a:solidFill>
                          <a:effectLst/>
                        </a:rPr>
                        <a:t>מב. בַּסֻּכֹּת תֵּשְׁבוּ שִׁבְעַת יָמִים כָּל הָאֶזְרָח בְּיִשְׂרָאֵל יֵשְׁבוּ בַּסֻּכֹּת:</a:t>
                      </a:r>
                      <a:endParaRPr lang="en-US" sz="1200" b="0">
                        <a:solidFill>
                          <a:schemeClr val="accent2">
                            <a:lumMod val="50000"/>
                          </a:schemeClr>
                        </a:solidFill>
                        <a:effectLst/>
                        <a:latin typeface="Calibri"/>
                        <a:ea typeface="Calibri"/>
                        <a:cs typeface="Arial"/>
                      </a:endParaRPr>
                    </a:p>
                  </a:txBody>
                  <a:tcPr marL="0" marR="0" marT="47623" marB="95246">
                    <a:solidFill>
                      <a:schemeClr val="bg1"/>
                    </a:solidFill>
                  </a:tcPr>
                </a:tc>
                <a:extLst>
                  <a:ext uri="{0D108BD9-81ED-4DB2-BD59-A6C34878D82A}"/>
                </a:extLst>
              </a:tr>
              <a:tr h="984083">
                <a:tc>
                  <a:txBody>
                    <a:bodyPr/>
                    <a:lstStyle/>
                    <a:p>
                      <a:pPr algn="r" rtl="1">
                        <a:lnSpc>
                          <a:spcPct val="115000"/>
                        </a:lnSpc>
                        <a:spcAft>
                          <a:spcPts val="0"/>
                        </a:spcAft>
                      </a:pPr>
                      <a:r>
                        <a:rPr lang="he-IL" sz="1200" b="0" dirty="0">
                          <a:solidFill>
                            <a:schemeClr val="accent2">
                              <a:lumMod val="50000"/>
                            </a:schemeClr>
                          </a:solidFill>
                          <a:effectLst/>
                        </a:rPr>
                        <a:t>מג. לְמַעַן יֵדְעוּ </a:t>
                      </a:r>
                      <a:r>
                        <a:rPr lang="he-IL" sz="1200" b="0" dirty="0" err="1">
                          <a:solidFill>
                            <a:schemeClr val="accent2">
                              <a:lumMod val="50000"/>
                            </a:schemeClr>
                          </a:solidFill>
                          <a:effectLst/>
                        </a:rPr>
                        <a:t>דֹרֹתֵיכֶם</a:t>
                      </a:r>
                      <a:r>
                        <a:rPr lang="he-IL" sz="1200" b="0" dirty="0">
                          <a:solidFill>
                            <a:schemeClr val="accent2">
                              <a:lumMod val="50000"/>
                            </a:schemeClr>
                          </a:solidFill>
                          <a:effectLst/>
                        </a:rPr>
                        <a:t> כִּי בַסֻּכּוֹת הוֹשַׁבְתִּי אֶת בְּנֵי יִשְׂרָאֵל בְּהוֹצִיאִי אוֹתָם מֵאֶרֶץ מִצְרָיִם אֲנִי יְהֹוָה </a:t>
                      </a:r>
                      <a:r>
                        <a:rPr lang="he-IL" sz="1200" b="0" dirty="0" err="1">
                          <a:solidFill>
                            <a:schemeClr val="accent2">
                              <a:lumMod val="50000"/>
                            </a:schemeClr>
                          </a:solidFill>
                          <a:effectLst/>
                        </a:rPr>
                        <a:t>אֱלֹהֵיכֶם</a:t>
                      </a:r>
                      <a:r>
                        <a:rPr lang="he-IL" sz="1200" b="0" dirty="0">
                          <a:solidFill>
                            <a:schemeClr val="accent2">
                              <a:lumMod val="50000"/>
                            </a:schemeClr>
                          </a:solidFill>
                          <a:effectLst/>
                        </a:rPr>
                        <a:t>:</a:t>
                      </a:r>
                      <a:endParaRPr lang="en-US" sz="1200" b="0" dirty="0">
                        <a:solidFill>
                          <a:schemeClr val="accent2">
                            <a:lumMod val="50000"/>
                          </a:schemeClr>
                        </a:solidFill>
                        <a:effectLst/>
                        <a:latin typeface="Calibri"/>
                        <a:ea typeface="Calibri"/>
                        <a:cs typeface="Arial"/>
                      </a:endParaRPr>
                    </a:p>
                  </a:txBody>
                  <a:tcPr marL="0" marR="0" marT="47623" marB="95246">
                    <a:solidFill>
                      <a:schemeClr val="bg1"/>
                    </a:solidFill>
                  </a:tcPr>
                </a:tc>
                <a:extLst>
                  <a:ext uri="{0D108BD9-81ED-4DB2-BD59-A6C34878D82A}"/>
                </a:extLst>
              </a:tr>
            </a:tbl>
          </a:graphicData>
        </a:graphic>
      </p:graphicFrame>
      <p:sp>
        <p:nvSpPr>
          <p:cNvPr id="9" name="TextBox 8"/>
          <p:cNvSpPr txBox="1"/>
          <p:nvPr/>
        </p:nvSpPr>
        <p:spPr>
          <a:xfrm>
            <a:off x="2479675" y="1009650"/>
            <a:ext cx="1965325" cy="5632450"/>
          </a:xfrm>
          <a:prstGeom prst="rect">
            <a:avLst/>
          </a:prstGeom>
          <a:noFill/>
        </p:spPr>
        <p:txBody>
          <a:bodyPr rtlCol="1">
            <a:spAutoFit/>
          </a:bodyPr>
          <a:lstStyle/>
          <a:p>
            <a:pPr algn="r" rtl="1" eaLnBrk="1" fontAlgn="auto" hangingPunct="1">
              <a:spcBef>
                <a:spcPts val="0"/>
              </a:spcBef>
              <a:spcAft>
                <a:spcPts val="0"/>
              </a:spcAft>
              <a:defRPr/>
            </a:pPr>
            <a:r>
              <a:rPr lang="he-IL" sz="1200" b="1" dirty="0">
                <a:solidFill>
                  <a:schemeClr val="accent2">
                    <a:lumMod val="50000"/>
                  </a:schemeClr>
                </a:solidFill>
                <a:latin typeface="+mn-lt"/>
                <a:cs typeface="+mn-cs"/>
              </a:rPr>
              <a:t>ב. המשמעות הרוחנית של החג / אליעזר </a:t>
            </a:r>
            <a:r>
              <a:rPr lang="he-IL" sz="1200" b="1" dirty="0" err="1">
                <a:solidFill>
                  <a:schemeClr val="accent2">
                    <a:lumMod val="50000"/>
                  </a:schemeClr>
                </a:solidFill>
                <a:latin typeface="+mn-lt"/>
                <a:cs typeface="+mn-cs"/>
              </a:rPr>
              <a:t>שבייד</a:t>
            </a:r>
            <a:endParaRPr lang="he-IL" sz="1200" b="1" dirty="0">
              <a:solidFill>
                <a:schemeClr val="accent2">
                  <a:lumMod val="50000"/>
                </a:schemeClr>
              </a:solidFill>
              <a:latin typeface="+mn-lt"/>
              <a:cs typeface="+mn-cs"/>
            </a:endParaRPr>
          </a:p>
          <a:p>
            <a:pPr algn="r" rtl="1" eaLnBrk="1" fontAlgn="auto" hangingPunct="1">
              <a:spcBef>
                <a:spcPts val="0"/>
              </a:spcBef>
              <a:spcAft>
                <a:spcPts val="0"/>
              </a:spcAft>
              <a:defRPr/>
            </a:pPr>
            <a:r>
              <a:rPr lang="he-IL" sz="1200" dirty="0">
                <a:solidFill>
                  <a:schemeClr val="accent2">
                    <a:lumMod val="50000"/>
                  </a:schemeClr>
                </a:solidFill>
                <a:latin typeface="+mn-lt"/>
                <a:cs typeface="+mn-cs"/>
              </a:rPr>
              <a:t>"לא יקשה עלינו להבין מדוע מצווה אדם מישראל לחזור סמלית אל מצב הביניים של ראשית התרבות דווקא בחג האסיף, המיועד לשמחה. זוהי תזכורת דווקא באותה שעה שאדם רואה לפניו ותחת ידיו את שפעת היבול. אסמיו מלאים. הוא שבע </a:t>
            </a:r>
            <a:r>
              <a:rPr lang="he-IL" sz="1200" dirty="0">
                <a:solidFill>
                  <a:schemeClr val="accent2">
                    <a:lumMod val="50000"/>
                  </a:schemeClr>
                </a:solidFill>
                <a:latin typeface="+mn-lt"/>
                <a:cs typeface="+mn-cs"/>
              </a:rPr>
              <a:t>ורווה</a:t>
            </a:r>
            <a:r>
              <a:rPr lang="he-IL" sz="1200" dirty="0">
                <a:solidFill>
                  <a:schemeClr val="accent2">
                    <a:lumMod val="50000"/>
                  </a:schemeClr>
                </a:solidFill>
                <a:latin typeface="+mn-lt"/>
                <a:cs typeface="+mn-cs"/>
              </a:rPr>
              <a:t>, ובטוח לכאורה מפני המחסור מחר ומחרתיים. הוא כביכול מחזיק בידיו את מפתחות אושרו. הסוכה מזכירה לו דווקא אז כי אין יציבות לאדם בעולם, כי קיומו </a:t>
            </a:r>
            <a:r>
              <a:rPr lang="he-IL" sz="1200" dirty="0">
                <a:solidFill>
                  <a:schemeClr val="accent2">
                    <a:lumMod val="50000"/>
                  </a:schemeClr>
                </a:solidFill>
                <a:latin typeface="+mn-lt"/>
                <a:cs typeface="+mn-cs"/>
              </a:rPr>
              <a:t>והישגיו </a:t>
            </a:r>
            <a:r>
              <a:rPr lang="he-IL" sz="1200" dirty="0">
                <a:solidFill>
                  <a:schemeClr val="accent2">
                    <a:lumMod val="50000"/>
                  </a:schemeClr>
                </a:solidFill>
                <a:latin typeface="+mn-lt"/>
                <a:cs typeface="+mn-cs"/>
              </a:rPr>
              <a:t>רופסים הם, כי אין התרבות, אף המפותחת ביותר בכליה ובאמציה, אלא דירת ארעי. כל הישג תרבותי, הוא רופס וחולף, אין לו קיום בפני הנצח. הרהור של תוגה? לאו דווקא. הסוכה היא למרות רפיסות עמדתה ושבירותה ולמרות אי הנוחות שבה סמל של שמחת חיים עזה ובוטחת. דווקא כך. דווקא מתוך הידיעה </a:t>
            </a:r>
            <a:r>
              <a:rPr lang="he-IL" sz="1200" dirty="0" err="1">
                <a:solidFill>
                  <a:schemeClr val="accent2">
                    <a:lumMod val="50000"/>
                  </a:schemeClr>
                </a:solidFill>
                <a:latin typeface="+mn-lt"/>
                <a:cs typeface="+mn-cs"/>
              </a:rPr>
              <a:t>שהכל</a:t>
            </a:r>
            <a:r>
              <a:rPr lang="he-IL" sz="1200" dirty="0">
                <a:solidFill>
                  <a:schemeClr val="accent2">
                    <a:lumMod val="50000"/>
                  </a:schemeClr>
                </a:solidFill>
                <a:latin typeface="+mn-lt"/>
                <a:cs typeface="+mn-cs"/>
              </a:rPr>
              <a:t> חולף ואין אדם עשוי לשמור בידיו אוצרות, שבמובן המוחלט הם אינם שלו, </a:t>
            </a:r>
          </a:p>
        </p:txBody>
      </p:sp>
      <p:sp>
        <p:nvSpPr>
          <p:cNvPr id="10" name="TextBox 9"/>
          <p:cNvSpPr txBox="1"/>
          <p:nvPr/>
        </p:nvSpPr>
        <p:spPr>
          <a:xfrm>
            <a:off x="393700" y="1423988"/>
            <a:ext cx="1935163" cy="3048000"/>
          </a:xfrm>
          <a:prstGeom prst="rect">
            <a:avLst/>
          </a:prstGeom>
          <a:noFill/>
        </p:spPr>
        <p:txBody>
          <a:bodyPr rtlCol="1">
            <a:spAutoFit/>
          </a:bodyPr>
          <a:lstStyle/>
          <a:p>
            <a:pPr algn="r" rtl="1" eaLnBrk="1" fontAlgn="auto" hangingPunct="1">
              <a:spcBef>
                <a:spcPts val="0"/>
              </a:spcBef>
              <a:spcAft>
                <a:spcPts val="0"/>
              </a:spcAft>
              <a:defRPr/>
            </a:pPr>
            <a:r>
              <a:rPr lang="he-IL" sz="1200" dirty="0">
                <a:solidFill>
                  <a:schemeClr val="accent2">
                    <a:lumMod val="50000"/>
                  </a:schemeClr>
                </a:solidFill>
                <a:latin typeface="+mn-lt"/>
                <a:cs typeface="+mn-cs"/>
              </a:rPr>
              <a:t>אדרבה, אילו השלה את עצמו </a:t>
            </a:r>
            <a:r>
              <a:rPr lang="he-IL" sz="1200" dirty="0" err="1">
                <a:solidFill>
                  <a:schemeClr val="accent2">
                    <a:lumMod val="50000"/>
                  </a:schemeClr>
                </a:solidFill>
                <a:latin typeface="+mn-lt"/>
                <a:cs typeface="+mn-cs"/>
              </a:rPr>
              <a:t>באשלית</a:t>
            </a:r>
            <a:r>
              <a:rPr lang="he-IL" sz="1200" dirty="0">
                <a:solidFill>
                  <a:schemeClr val="accent2">
                    <a:lumMod val="50000"/>
                  </a:schemeClr>
                </a:solidFill>
                <a:latin typeface="+mn-lt"/>
                <a:cs typeface="+mn-cs"/>
              </a:rPr>
              <a:t> הריבונות לא היה יכול לשמוח שמחת אמת בשפע שזכה לו בעמלו. הדאגה והחרדה היו מפעפעים מבעד לאשליה של היציבות. מצות סוכה באה לחנך את היושב בה שישען פנימה על הודאות המוסרית שרצונו המיטיב של בוראו יתמכנו ושיקבל את שפע הטובה, את ברכת יבול השדות כחסד, כעדות של אהבה".</a:t>
            </a:r>
          </a:p>
          <a:p>
            <a:pPr algn="r" rtl="1" eaLnBrk="1" fontAlgn="auto" hangingPunct="1">
              <a:spcBef>
                <a:spcPts val="0"/>
              </a:spcBef>
              <a:spcAft>
                <a:spcPts val="0"/>
              </a:spcAft>
              <a:defRPr/>
            </a:pPr>
            <a:endParaRPr lang="he-IL" sz="1200" dirty="0">
              <a:solidFill>
                <a:schemeClr val="accent2">
                  <a:lumMod val="50000"/>
                </a:schemeClr>
              </a:solidFill>
              <a:latin typeface="+mn-lt"/>
              <a:cs typeface="+mn-cs"/>
            </a:endParaRPr>
          </a:p>
          <a:p>
            <a:pPr rtl="1" eaLnBrk="1" fontAlgn="auto" hangingPunct="1">
              <a:spcBef>
                <a:spcPts val="0"/>
              </a:spcBef>
              <a:spcAft>
                <a:spcPts val="0"/>
              </a:spcAft>
              <a:defRPr/>
            </a:pPr>
            <a:r>
              <a:rPr lang="he-IL" sz="1200" dirty="0">
                <a:solidFill>
                  <a:schemeClr val="accent2">
                    <a:lumMod val="50000"/>
                  </a:schemeClr>
                </a:solidFill>
                <a:latin typeface="+mn-lt"/>
                <a:cs typeface="+mn-cs"/>
              </a:rPr>
              <a:t>מתוך ספר מחזור הזמנים</a:t>
            </a:r>
          </a:p>
          <a:p>
            <a:pPr algn="r" rtl="1" eaLnBrk="1" fontAlgn="auto" hangingPunct="1">
              <a:spcBef>
                <a:spcPts val="0"/>
              </a:spcBef>
              <a:spcAft>
                <a:spcPts val="0"/>
              </a:spcAft>
              <a:defRPr/>
            </a:pPr>
            <a:endParaRPr lang="he-IL" sz="1200" dirty="0">
              <a:latin typeface="+mn-lt"/>
              <a:cs typeface="+mn-cs"/>
            </a:endParaRPr>
          </a:p>
        </p:txBody>
      </p:sp>
      <p:pic>
        <p:nvPicPr>
          <p:cNvPr id="3094" name="Picture 2" descr="תוצאת תמונה עבור סוכות"/>
          <p:cNvPicPr>
            <a:picLocks noChangeAspect="1" noChangeArrowheads="1"/>
          </p:cNvPicPr>
          <p:nvPr/>
        </p:nvPicPr>
        <p:blipFill>
          <a:blip r:embed="rId2" cstate="print"/>
          <a:srcRect/>
          <a:stretch>
            <a:fillRect/>
          </a:stretch>
        </p:blipFill>
        <p:spPr bwMode="auto">
          <a:xfrm>
            <a:off x="111125" y="4479925"/>
            <a:ext cx="2217738" cy="1516063"/>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1_ערכת נושא Office">
  <a:themeElements>
    <a:clrScheme name="ערכת נושא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ערכת נושא 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ערכת נושא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3235</TotalTime>
  <Words>414</Words>
  <Application>Microsoft Office PowerPoint</Application>
  <PresentationFormat>A4 Paper (210x297 mm)‎</PresentationFormat>
  <Paragraphs>59</Paragraphs>
  <Slides>1</Slides>
  <Notes>0</Notes>
  <HiddenSlides>0</HiddenSlides>
  <MMClips>0</MMClips>
  <ScaleCrop>false</ScaleCrop>
  <HeadingPairs>
    <vt:vector size="6" baseType="variant">
      <vt:variant>
        <vt:lpstr>גופנים בשימוש</vt:lpstr>
      </vt:variant>
      <vt:variant>
        <vt:i4>5</vt:i4>
      </vt:variant>
      <vt:variant>
        <vt:lpstr>ערכת נושא</vt:lpstr>
      </vt:variant>
      <vt:variant>
        <vt:i4>1</vt:i4>
      </vt:variant>
      <vt:variant>
        <vt:lpstr>כותרות שקופיות</vt:lpstr>
      </vt:variant>
      <vt:variant>
        <vt:i4>1</vt:i4>
      </vt:variant>
    </vt:vector>
  </HeadingPairs>
  <TitlesOfParts>
    <vt:vector size="7" baseType="lpstr">
      <vt:lpstr>Calibri</vt:lpstr>
      <vt:lpstr>Arial</vt:lpstr>
      <vt:lpstr>Calibri Light</vt:lpstr>
      <vt:lpstr>Times New Roman</vt:lpstr>
      <vt:lpstr>Levenim MT</vt:lpstr>
      <vt:lpstr>1_ערכת נושא Office</vt:lpstr>
      <vt:lpstr>שיעור דו שבועי - סוכות- זמניות</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eladbrk</dc:creator>
  <cp:lastModifiedBy>home</cp:lastModifiedBy>
  <cp:revision>70</cp:revision>
  <cp:lastPrinted>2016-01-02T09:56:53Z</cp:lastPrinted>
  <dcterms:created xsi:type="dcterms:W3CDTF">2016-01-01T12:13:36Z</dcterms:created>
  <dcterms:modified xsi:type="dcterms:W3CDTF">2018-07-24T07:45:32Z</dcterms:modified>
</cp:coreProperties>
</file>