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4"/>
  </p:notesMasterIdLst>
  <p:sldIdLst>
    <p:sldId id="256" r:id="rId2"/>
    <p:sldId id="258" r:id="rId3"/>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3" d="100"/>
          <a:sy n="93" d="100"/>
        </p:scale>
        <p:origin x="50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10225" y="4459525"/>
            <a:ext cx="5681975" cy="4224799"/>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00244509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79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 name="Shape 24"/>
          <p:cNvSpPr>
            <a:spLocks noGrp="1" noRot="1" noChangeAspect="1"/>
          </p:cNvSpPr>
          <p:nvPr>
            <p:ph type="sldImg" idx="2"/>
          </p:nvPr>
        </p:nvSpPr>
        <p:spPr>
          <a:xfrm>
            <a:off x="1011238" y="704850"/>
            <a:ext cx="5081587"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68368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4" cy="256407"/>
          </a:xfrm>
          <a:prstGeom prst="rect">
            <a:avLst/>
          </a:prstGeom>
          <a:noFill/>
          <a:ln>
            <a:noFill/>
          </a:ln>
        </p:spPr>
        <p:txBody>
          <a:bodyPr lIns="91425" tIns="91425" rIns="91425" bIns="91425" anchor="t" anchorCtr="0"/>
          <a:lstStyle>
            <a:lvl1pPr marL="0" marR="0" lvl="0" indent="0" algn="r" rtl="1">
              <a:lnSpc>
                <a:spcPct val="90000"/>
              </a:lnSpc>
              <a:spcBef>
                <a:spcPts val="0"/>
              </a:spcBef>
              <a:buClr>
                <a:srgbClr val="5E4D36"/>
              </a:buClr>
              <a:buFont typeface="Arial"/>
              <a:buNone/>
              <a:defRPr sz="1400" b="1" i="0" u="none" strike="noStrike" cap="none">
                <a:solidFill>
                  <a:srgbClr val="5E4D36"/>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cxnSp>
        <p:nvCxnSpPr>
          <p:cNvPr id="8" name="Shape 8"/>
          <p:cNvCxnSpPr/>
          <p:nvPr/>
        </p:nvCxnSpPr>
        <p:spPr>
          <a:xfrm rot="10800000">
            <a:off x="433755" y="876300"/>
            <a:ext cx="6113094" cy="0"/>
          </a:xfrm>
          <a:prstGeom prst="straightConnector1">
            <a:avLst/>
          </a:prstGeom>
          <a:noFill/>
          <a:ln w="9525" cap="flat" cmpd="sng">
            <a:solidFill>
              <a:srgbClr val="5E4D36"/>
            </a:solidFill>
            <a:prstDash val="solid"/>
            <a:miter/>
            <a:headEnd type="none" w="med" len="med"/>
            <a:tailEnd type="none" w="med" len="med"/>
          </a:ln>
        </p:spPr>
      </p:cxnSp>
      <p:cxnSp>
        <p:nvCxnSpPr>
          <p:cNvPr id="9" name="Shape 9"/>
          <p:cNvCxnSpPr/>
          <p:nvPr/>
        </p:nvCxnSpPr>
        <p:spPr>
          <a:xfrm flipH="1">
            <a:off x="6527009" y="990600"/>
            <a:ext cx="0" cy="5726722"/>
          </a:xfrm>
          <a:prstGeom prst="straightConnector1">
            <a:avLst/>
          </a:prstGeom>
          <a:noFill/>
          <a:ln w="9525" cap="flat" cmpd="sng">
            <a:solidFill>
              <a:srgbClr val="5E4D36"/>
            </a:solidFill>
            <a:prstDash val="dash"/>
            <a:miter/>
            <a:headEnd type="none" w="med" len="med"/>
            <a:tailEnd type="none" w="med" len="med"/>
          </a:ln>
        </p:spPr>
      </p:cxnSp>
      <p:cxnSp>
        <p:nvCxnSpPr>
          <p:cNvPr id="10" name="Shape 10"/>
          <p:cNvCxnSpPr/>
          <p:nvPr/>
        </p:nvCxnSpPr>
        <p:spPr>
          <a:xfrm flipH="1">
            <a:off x="4481331" y="990600"/>
            <a:ext cx="0" cy="5726722"/>
          </a:xfrm>
          <a:prstGeom prst="straightConnector1">
            <a:avLst/>
          </a:prstGeom>
          <a:noFill/>
          <a:ln w="9525" cap="flat" cmpd="sng">
            <a:solidFill>
              <a:srgbClr val="5E4D36"/>
            </a:solidFill>
            <a:prstDash val="dash"/>
            <a:miter/>
            <a:headEnd type="none" w="med" len="med"/>
            <a:tailEnd type="none" w="med" len="med"/>
          </a:ln>
        </p:spPr>
      </p:cxnSp>
      <p:cxnSp>
        <p:nvCxnSpPr>
          <p:cNvPr id="11" name="Shape 11"/>
          <p:cNvCxnSpPr/>
          <p:nvPr/>
        </p:nvCxnSpPr>
        <p:spPr>
          <a:xfrm flipH="1">
            <a:off x="2435655" y="990600"/>
            <a:ext cx="0" cy="5726722"/>
          </a:xfrm>
          <a:prstGeom prst="straightConnector1">
            <a:avLst/>
          </a:prstGeom>
          <a:noFill/>
          <a:ln w="9525" cap="flat" cmpd="sng">
            <a:solidFill>
              <a:srgbClr val="5E4D36"/>
            </a:solidFill>
            <a:prstDash val="dash"/>
            <a:miter/>
            <a:headEnd type="none" w="med" len="med"/>
            <a:tailEnd type="none" w="med" len="med"/>
          </a:ln>
        </p:spPr>
      </p:cxnSp>
      <p:pic>
        <p:nvPicPr>
          <p:cNvPr id="12" name="Shape 12"/>
          <p:cNvPicPr preferRelativeResize="0"/>
          <p:nvPr/>
        </p:nvPicPr>
        <p:blipFill rotWithShape="1">
          <a:blip r:embed="rId2">
            <a:alphaModFix/>
          </a:blip>
          <a:srcRect/>
          <a:stretch/>
        </p:blipFill>
        <p:spPr>
          <a:xfrm>
            <a:off x="7722606" y="5988701"/>
            <a:ext cx="1822404" cy="781492"/>
          </a:xfrm>
          <a:prstGeom prst="rect">
            <a:avLst/>
          </a:prstGeom>
          <a:noFill/>
          <a:ln>
            <a:noFill/>
          </a:ln>
        </p:spPr>
      </p:pic>
      <p:pic>
        <p:nvPicPr>
          <p:cNvPr id="13" name="Shape 13"/>
          <p:cNvPicPr preferRelativeResize="0"/>
          <p:nvPr/>
        </p:nvPicPr>
        <p:blipFill rotWithShape="1">
          <a:blip r:embed="rId3">
            <a:alphaModFix/>
          </a:blip>
          <a:srcRect/>
          <a:stretch/>
        </p:blipFill>
        <p:spPr>
          <a:xfrm>
            <a:off x="438150" y="194040"/>
            <a:ext cx="1533526" cy="697056"/>
          </a:xfrm>
          <a:prstGeom prst="rect">
            <a:avLst/>
          </a:prstGeom>
          <a:noFill/>
          <a:ln>
            <a:noFill/>
          </a:ln>
        </p:spPr>
      </p:pic>
      <p:sp>
        <p:nvSpPr>
          <p:cNvPr id="14" name="Shape 14"/>
          <p:cNvSpPr>
            <a:spLocks noGrp="1"/>
          </p:cNvSpPr>
          <p:nvPr>
            <p:ph type="pic" idx="2"/>
          </p:nvPr>
        </p:nvSpPr>
        <p:spPr>
          <a:xfrm>
            <a:off x="4583737" y="4991100"/>
            <a:ext cx="1844674" cy="1725612"/>
          </a:xfrm>
          <a:prstGeom prst="rect">
            <a:avLst/>
          </a:prstGeom>
          <a:noFill/>
          <a:ln>
            <a:noFill/>
          </a:ln>
        </p:spPr>
        <p:txBody>
          <a:bodyPr lIns="91425" tIns="91425" rIns="91425" bIns="91425" anchor="t" anchorCtr="0"/>
          <a:lstStyle>
            <a:lvl1pPr marL="228600" marR="0" lvl="0" indent="-50800" algn="r" rtl="1">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r" rtl="1">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r" rtl="1">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 name="Shape 15"/>
          <p:cNvSpPr>
            <a:spLocks noGrp="1"/>
          </p:cNvSpPr>
          <p:nvPr>
            <p:ph type="pic" idx="3"/>
          </p:nvPr>
        </p:nvSpPr>
        <p:spPr>
          <a:xfrm>
            <a:off x="2535042" y="4991100"/>
            <a:ext cx="1844674" cy="1725612"/>
          </a:xfrm>
          <a:prstGeom prst="rect">
            <a:avLst/>
          </a:prstGeom>
          <a:noFill/>
          <a:ln>
            <a:noFill/>
          </a:ln>
        </p:spPr>
        <p:txBody>
          <a:bodyPr lIns="91425" tIns="91425" rIns="91425" bIns="91425" anchor="t" anchorCtr="0"/>
          <a:lstStyle>
            <a:lvl1pPr marL="228600" marR="0" lvl="0" indent="-50800" algn="r" rtl="1">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r" rtl="1">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r" rtl="1">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 name="Shape 16"/>
          <p:cNvSpPr>
            <a:spLocks noGrp="1"/>
          </p:cNvSpPr>
          <p:nvPr>
            <p:ph type="pic" idx="4"/>
          </p:nvPr>
        </p:nvSpPr>
        <p:spPr>
          <a:xfrm>
            <a:off x="489366" y="4991100"/>
            <a:ext cx="1844674" cy="1725612"/>
          </a:xfrm>
          <a:prstGeom prst="rect">
            <a:avLst/>
          </a:prstGeom>
          <a:noFill/>
          <a:ln>
            <a:noFill/>
          </a:ln>
        </p:spPr>
        <p:txBody>
          <a:bodyPr lIns="91425" tIns="91425" rIns="91425" bIns="91425" anchor="t" anchorCtr="0"/>
          <a:lstStyle>
            <a:lvl1pPr marL="228600" marR="0" lvl="0" indent="-50800" algn="r" rtl="1">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r" rtl="1">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r" rtl="1">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r" rtl="1">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ריק">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2162175" y="605097"/>
            <a:ext cx="7382834" cy="256407"/>
          </a:xfrm>
          <a:prstGeom prst="rect">
            <a:avLst/>
          </a:prstGeom>
          <a:noFill/>
          <a:ln>
            <a:noFill/>
          </a:ln>
        </p:spPr>
        <p:txBody>
          <a:bodyPr lIns="91425" tIns="91425" rIns="91425" bIns="91425" anchor="t" anchorCtr="0"/>
          <a:lstStyle>
            <a:lvl1pPr marL="0" marR="0" lvl="0" indent="0" algn="r" rtl="1">
              <a:lnSpc>
                <a:spcPct val="90000"/>
              </a:lnSpc>
              <a:spcBef>
                <a:spcPts val="0"/>
              </a:spcBef>
              <a:buClr>
                <a:srgbClr val="5E4D36"/>
              </a:buClr>
              <a:buFont typeface="Arial"/>
              <a:buNone/>
              <a:defRPr sz="1400" b="1" i="0" u="none" strike="noStrike" cap="none">
                <a:solidFill>
                  <a:srgbClr val="5E4D36"/>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cxnSp>
        <p:nvCxnSpPr>
          <p:cNvPr id="19" name="Shape 19"/>
          <p:cNvCxnSpPr/>
          <p:nvPr/>
        </p:nvCxnSpPr>
        <p:spPr>
          <a:xfrm rot="10800000">
            <a:off x="433755" y="876300"/>
            <a:ext cx="9034094" cy="0"/>
          </a:xfrm>
          <a:prstGeom prst="straightConnector1">
            <a:avLst/>
          </a:prstGeom>
          <a:noFill/>
          <a:ln w="9525" cap="flat" cmpd="sng">
            <a:solidFill>
              <a:srgbClr val="5E4D36"/>
            </a:solidFill>
            <a:prstDash val="solid"/>
            <a:miter/>
            <a:headEnd type="none" w="med" len="med"/>
            <a:tailEnd type="none" w="med" len="med"/>
          </a:ln>
        </p:spPr>
      </p:cxnSp>
      <p:pic>
        <p:nvPicPr>
          <p:cNvPr id="20" name="Shape 20"/>
          <p:cNvPicPr preferRelativeResize="0"/>
          <p:nvPr/>
        </p:nvPicPr>
        <p:blipFill rotWithShape="1">
          <a:blip r:embed="rId2">
            <a:alphaModFix/>
          </a:blip>
          <a:srcRect/>
          <a:stretch/>
        </p:blipFill>
        <p:spPr>
          <a:xfrm>
            <a:off x="438150" y="194040"/>
            <a:ext cx="1533526" cy="69705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038350" y="619893"/>
            <a:ext cx="7506659" cy="256407"/>
          </a:xfrm>
          <a:prstGeom prst="rect">
            <a:avLst/>
          </a:prstGeom>
          <a:noFill/>
          <a:ln>
            <a:noFill/>
          </a:ln>
        </p:spPr>
        <p:txBody>
          <a:bodyPr lIns="91425" tIns="45700" rIns="91425" bIns="45700" anchor="t" anchorCtr="0">
            <a:noAutofit/>
          </a:bodyPr>
          <a:lstStyle/>
          <a:p>
            <a:pPr marL="0" marR="0" lvl="0" indent="0" algn="r" rtl="1">
              <a:lnSpc>
                <a:spcPct val="90000"/>
              </a:lnSpc>
              <a:spcBef>
                <a:spcPts val="0"/>
              </a:spcBef>
              <a:buClr>
                <a:srgbClr val="5E4D36"/>
              </a:buClr>
              <a:buSzPct val="25000"/>
              <a:buFont typeface="Arial"/>
              <a:buNone/>
            </a:pPr>
            <a:r>
              <a:rPr lang="he-IL" dirty="0" smtClean="0"/>
              <a:t>מהו </a:t>
            </a:r>
            <a:r>
              <a:rPr lang="he-IL" dirty="0" err="1" smtClean="0"/>
              <a:t>הט"ו</a:t>
            </a:r>
            <a:r>
              <a:rPr lang="he-IL" dirty="0" smtClean="0"/>
              <a:t> בשבט שלנו?</a:t>
            </a:r>
            <a:endParaRPr lang="x-none" sz="1400" b="1" i="0" u="none" strike="noStrike" cap="none" dirty="0">
              <a:solidFill>
                <a:srgbClr val="5E4D36"/>
              </a:solidFill>
              <a:latin typeface="Arial"/>
              <a:ea typeface="Arial"/>
              <a:cs typeface="Arial"/>
              <a:sym typeface="Arial"/>
            </a:endParaRPr>
          </a:p>
        </p:txBody>
      </p:sp>
      <p:sp>
        <p:nvSpPr>
          <p:cNvPr id="27" name="Shape 27"/>
          <p:cNvSpPr/>
          <p:nvPr/>
        </p:nvSpPr>
        <p:spPr>
          <a:xfrm>
            <a:off x="6674272" y="876298"/>
            <a:ext cx="2796539" cy="2080912"/>
          </a:xfrm>
          <a:prstGeom prst="rect">
            <a:avLst/>
          </a:prstGeom>
          <a:solidFill>
            <a:srgbClr val="5E4D36"/>
          </a:solidFill>
          <a:ln>
            <a:noFill/>
          </a:ln>
        </p:spPr>
        <p:txBody>
          <a:bodyPr lIns="45700" tIns="91425" rIns="91425" bIns="91425" anchor="t" anchorCtr="0">
            <a:noAutofit/>
          </a:bodyPr>
          <a:lstStyle/>
          <a:p>
            <a:pPr algn="just" rtl="1"/>
            <a:r>
              <a:rPr lang="he-IL" sz="800" b="1" dirty="0" smtClean="0">
                <a:solidFill>
                  <a:schemeClr val="bg1"/>
                </a:solidFill>
              </a:rPr>
              <a:t>רקע</a:t>
            </a:r>
            <a:r>
              <a:rPr lang="he-IL" sz="800" dirty="0" smtClean="0">
                <a:solidFill>
                  <a:schemeClr val="bg1"/>
                </a:solidFill>
              </a:rPr>
              <a:t>  </a:t>
            </a:r>
          </a:p>
          <a:p>
            <a:pPr algn="just" rtl="1"/>
            <a:r>
              <a:rPr lang="he-IL" sz="800" dirty="0" smtClean="0">
                <a:solidFill>
                  <a:schemeClr val="bg1"/>
                </a:solidFill>
              </a:rPr>
              <a:t>ראיתם כבר שקדיות פורחות </a:t>
            </a:r>
            <a:r>
              <a:rPr lang="he-IL" sz="800" dirty="0" err="1" smtClean="0">
                <a:solidFill>
                  <a:schemeClr val="bg1"/>
                </a:solidFill>
              </a:rPr>
              <a:t>בצידי</a:t>
            </a:r>
            <a:r>
              <a:rPr lang="he-IL" sz="800" dirty="0" smtClean="0">
                <a:solidFill>
                  <a:schemeClr val="bg1"/>
                </a:solidFill>
              </a:rPr>
              <a:t> הדרכים? את השדות הזרועים המחכים ללבלוב? תקופה זו היא תקופה בה יכול החקלאי מעט להאט, לאחר שסיים לקצור את התבואה ואף לזרוע את </a:t>
            </a:r>
            <a:r>
              <a:rPr lang="he-IL" sz="800" smtClean="0">
                <a:solidFill>
                  <a:schemeClr val="bg1"/>
                </a:solidFill>
              </a:rPr>
              <a:t>השדה </a:t>
            </a:r>
            <a:r>
              <a:rPr lang="he-IL" sz="800" smtClean="0">
                <a:solidFill>
                  <a:schemeClr val="bg1"/>
                </a:solidFill>
              </a:rPr>
              <a:t>וכעת </a:t>
            </a:r>
            <a:r>
              <a:rPr lang="he-IL" sz="800" dirty="0" smtClean="0">
                <a:solidFill>
                  <a:schemeClr val="bg1"/>
                </a:solidFill>
              </a:rPr>
              <a:t>הוא מחכה ללבלוב </a:t>
            </a:r>
            <a:r>
              <a:rPr lang="he-IL" sz="800" dirty="0">
                <a:solidFill>
                  <a:schemeClr val="bg1"/>
                </a:solidFill>
              </a:rPr>
              <a:t>ה</a:t>
            </a:r>
            <a:r>
              <a:rPr lang="he-IL" sz="800" dirty="0" smtClean="0">
                <a:solidFill>
                  <a:schemeClr val="bg1"/>
                </a:solidFill>
              </a:rPr>
              <a:t>יבול החדש ולפריחת העצים. זהו זמן נפלא לחשבון, גם חישוב תרומה ומעשר מהיבול של השנה שעברה ואולי אף חשבון נפש. ט"ו </a:t>
            </a:r>
            <a:r>
              <a:rPr lang="he-IL" sz="800" dirty="0">
                <a:solidFill>
                  <a:schemeClr val="bg1"/>
                </a:solidFill>
              </a:rPr>
              <a:t>בשבט נזכר לראשונה כראש השנה לאילן במשנה, כאחד מארבעה תאריכים הקובעים מתי מתחילה </a:t>
            </a:r>
            <a:r>
              <a:rPr lang="he-IL" sz="800" dirty="0" smtClean="0">
                <a:solidFill>
                  <a:schemeClr val="bg1"/>
                </a:solidFill>
              </a:rPr>
              <a:t>השנה: "אַרְבָּעָה רָאשֵׁי שָׁנִים הֵם...</a:t>
            </a:r>
            <a:br>
              <a:rPr lang="he-IL" sz="800" dirty="0" smtClean="0">
                <a:solidFill>
                  <a:schemeClr val="bg1"/>
                </a:solidFill>
              </a:rPr>
            </a:br>
            <a:r>
              <a:rPr lang="he-IL" sz="800" dirty="0" smtClean="0">
                <a:solidFill>
                  <a:schemeClr val="bg1"/>
                </a:solidFill>
              </a:rPr>
              <a:t>בּאֶחָד בִּשְׁבָט, רֹאשׁ הַשָּׁנָה לָאִילָן, כְּדִבְרֵי בֵית שַׁמַּאי. בֵּית הִלֵּל אוֹמְרִים, בַּחֲמִשָּׁה עָשָׂר בּוֹ." (מסכת ראש השנה, א, א)</a:t>
            </a:r>
            <a:r>
              <a:rPr lang="en-US" sz="800" dirty="0" smtClean="0">
                <a:solidFill>
                  <a:schemeClr val="bg1"/>
                </a:solidFill>
              </a:rPr>
              <a:t>.</a:t>
            </a:r>
          </a:p>
          <a:p>
            <a:pPr algn="just" rtl="1"/>
            <a:r>
              <a:rPr lang="he-IL" sz="800" dirty="0" smtClean="0">
                <a:solidFill>
                  <a:schemeClr val="bg1"/>
                </a:solidFill>
              </a:rPr>
              <a:t>לאורך השנים נוספו לחג מנהגים ומשמעויות נוספות אשר חיברו את האדם עם הטבע סביבו. אנו ננסה לעמוד על המשמעויות השונות הללו ולעשות גם אנו חשבון נפש לגבי </a:t>
            </a:r>
            <a:r>
              <a:rPr lang="he-IL" sz="800" dirty="0" err="1" smtClean="0">
                <a:solidFill>
                  <a:schemeClr val="bg1"/>
                </a:solidFill>
              </a:rPr>
              <a:t>הט"ו</a:t>
            </a:r>
            <a:r>
              <a:rPr lang="he-IL" sz="800" dirty="0" smtClean="0">
                <a:solidFill>
                  <a:schemeClr val="bg1"/>
                </a:solidFill>
              </a:rPr>
              <a:t> בשבט שלנו.</a:t>
            </a:r>
            <a:endParaRPr lang="en-US" sz="800" dirty="0">
              <a:solidFill>
                <a:schemeClr val="bg1"/>
              </a:solidFill>
            </a:endParaRPr>
          </a:p>
        </p:txBody>
      </p:sp>
      <p:sp>
        <p:nvSpPr>
          <p:cNvPr id="29" name="Shape 29"/>
          <p:cNvSpPr/>
          <p:nvPr/>
        </p:nvSpPr>
        <p:spPr>
          <a:xfrm>
            <a:off x="4513385" y="920261"/>
            <a:ext cx="2026323" cy="5797061"/>
          </a:xfrm>
          <a:prstGeom prst="rect">
            <a:avLst/>
          </a:prstGeom>
          <a:noFill/>
          <a:ln>
            <a:noFill/>
          </a:ln>
        </p:spPr>
        <p:txBody>
          <a:bodyPr lIns="45700" tIns="0" rIns="45700" bIns="0" anchor="t" anchorCtr="0">
            <a:noAutofit/>
          </a:bodyPr>
          <a:lstStyle/>
          <a:p>
            <a:pPr algn="just" rtl="1"/>
            <a:r>
              <a:rPr lang="he-IL" sz="800" b="1" dirty="0" smtClean="0">
                <a:solidFill>
                  <a:srgbClr val="5E4D36"/>
                </a:solidFill>
                <a:latin typeface="+mj-lt"/>
                <a:cs typeface="Levenim MT" panose="02010502060101010101" pitchFamily="2" charset="-79"/>
              </a:rPr>
              <a:t>א. סדר ט"ו בשבט מסורתי</a:t>
            </a:r>
            <a:endParaRPr lang="he-IL" sz="800" dirty="0" smtClean="0">
              <a:solidFill>
                <a:srgbClr val="5E4D36"/>
              </a:solidFill>
              <a:latin typeface="+mj-lt"/>
              <a:cs typeface="Levenim MT" panose="02010502060101010101" pitchFamily="2" charset="-79"/>
            </a:endParaRPr>
          </a:p>
          <a:p>
            <a:pPr algn="just" rtl="1"/>
            <a:endParaRPr lang="he-IL" sz="800" dirty="0" smtClean="0">
              <a:solidFill>
                <a:srgbClr val="5E4D36"/>
              </a:solidFill>
              <a:cs typeface="Levenim MT" panose="02010502060101010101" pitchFamily="2" charset="-79"/>
            </a:endParaRPr>
          </a:p>
          <a:p>
            <a:pPr algn="just" rtl="1"/>
            <a:r>
              <a:rPr lang="he-IL" sz="800" dirty="0" smtClean="0"/>
              <a:t>ב'ספר חמדת הימים', שהודפס בקושטא וכנראה שנכתב בצפת, אנחנו מוצאים לראשונה שמקובלי צפת חיברו 'סדר' מיוחד לט"ו בשבט: מחבר הספר מביא עולם שלם של תיקונים שנעשים תוך כדי אכילת פירות ושתית ארבע כוסות וזאת על מנת לתקן את שלושת העולמות: עולם הבריאה, עולם היצירה ועולם העשייה. אכילה מפירות האילן מקבילה לתיקון האדם והתקדמותו בעולמות רוחניים, ומטרתה 'להשפיע את שפע האילן הקדוש – עץ החיים'. סדר זה של החג נדפס גם בספר נפרד וזכה לתפוצה רחבה בקרב קהילות ישראל. </a:t>
            </a:r>
          </a:p>
          <a:p>
            <a:pPr algn="just" rtl="1"/>
            <a:endParaRPr lang="he-IL" sz="800" dirty="0" smtClean="0"/>
          </a:p>
          <a:p>
            <a:pPr algn="just" rtl="1"/>
            <a:r>
              <a:rPr lang="he-IL" sz="800" i="1" dirty="0" smtClean="0"/>
              <a:t>"יהי </a:t>
            </a:r>
            <a:r>
              <a:rPr lang="he-IL" sz="800" i="1" dirty="0"/>
              <a:t>רצון מלפניך ה' אלוהינו ואלוהי אבותינו, שבכוח סגולת אכילת הפירות יתמלאו האילנות מעוז שפע הודם, לשוב שנית ולהגדילם </a:t>
            </a:r>
            <a:r>
              <a:rPr lang="he-IL" sz="800" i="1" dirty="0" err="1"/>
              <a:t>ולהצמיחם</a:t>
            </a:r>
            <a:r>
              <a:rPr lang="he-IL" sz="800" i="1" dirty="0"/>
              <a:t> מראשית השנה ועד אחרית השנה, לטובה ולברכה, לחיים טובים </a:t>
            </a:r>
            <a:r>
              <a:rPr lang="he-IL" sz="800" i="1" dirty="0" smtClean="0"/>
              <a:t>ולשלום". </a:t>
            </a:r>
            <a:r>
              <a:rPr lang="he-IL" sz="800" dirty="0"/>
              <a:t>(מתוך: סדר המקובלים בצפת) </a:t>
            </a:r>
            <a:endParaRPr lang="he-IL" sz="800" dirty="0" smtClean="0"/>
          </a:p>
          <a:p>
            <a:pPr algn="just" rtl="1"/>
            <a:endParaRPr lang="en-US" sz="800" dirty="0" smtClean="0"/>
          </a:p>
          <a:p>
            <a:pPr algn="just" rtl="1"/>
            <a:endParaRPr lang="he-IL" sz="800" dirty="0" smtClean="0"/>
          </a:p>
          <a:p>
            <a:pPr algn="just" rtl="1"/>
            <a:r>
              <a:rPr lang="he-IL" sz="800" b="1" dirty="0" smtClean="0"/>
              <a:t>סדר ט"ו בשבט, ארי אלון, יה בשבט, הוצאת 'בינה', תשנ"ט 1999</a:t>
            </a:r>
            <a:endParaRPr lang="he-IL" sz="800" dirty="0" smtClean="0">
              <a:solidFill>
                <a:srgbClr val="5E4D36"/>
              </a:solidFill>
              <a:cs typeface="Levenim MT" panose="02010502060101010101" pitchFamily="2" charset="-79"/>
            </a:endParaRPr>
          </a:p>
          <a:p>
            <a:pPr algn="just" rtl="1"/>
            <a:endParaRPr lang="he-IL" sz="800" dirty="0"/>
          </a:p>
          <a:p>
            <a:pPr algn="just" rtl="1"/>
            <a:endParaRPr lang="he-IL" sz="800" dirty="0" smtClean="0"/>
          </a:p>
          <a:p>
            <a:pPr algn="just" rtl="1"/>
            <a:r>
              <a:rPr lang="he-IL" sz="800" dirty="0"/>
              <a:t/>
            </a:r>
            <a:br>
              <a:rPr lang="he-IL" sz="800" dirty="0"/>
            </a:br>
            <a:endParaRPr lang="en-US" sz="800" dirty="0"/>
          </a:p>
        </p:txBody>
      </p:sp>
      <p:sp>
        <p:nvSpPr>
          <p:cNvPr id="30" name="Shape 30"/>
          <p:cNvSpPr/>
          <p:nvPr/>
        </p:nvSpPr>
        <p:spPr>
          <a:xfrm>
            <a:off x="364426" y="920261"/>
            <a:ext cx="2026323" cy="5874728"/>
          </a:xfrm>
          <a:prstGeom prst="rect">
            <a:avLst/>
          </a:prstGeom>
          <a:noFill/>
          <a:ln>
            <a:noFill/>
          </a:ln>
        </p:spPr>
        <p:txBody>
          <a:bodyPr lIns="45700" tIns="0" rIns="45700" bIns="0" anchor="t" anchorCtr="0">
            <a:noAutofit/>
          </a:bodyPr>
          <a:lstStyle/>
          <a:p>
            <a:pPr algn="just" rtl="1">
              <a:buSzPct val="25000"/>
            </a:pPr>
            <a:r>
              <a:rPr lang="x-none" sz="800" b="1" dirty="0">
                <a:solidFill>
                  <a:srgbClr val="5E4D36"/>
                </a:solidFill>
                <a:latin typeface="Levenim MT" panose="02010502060101010101" pitchFamily="2" charset="-79"/>
                <a:cs typeface="Levenim MT" panose="02010502060101010101" pitchFamily="2" charset="-79"/>
              </a:rPr>
              <a:t>ג</a:t>
            </a:r>
            <a:r>
              <a:rPr lang="he-IL" sz="800" b="1" dirty="0">
                <a:solidFill>
                  <a:srgbClr val="5E4D36"/>
                </a:solidFill>
                <a:latin typeface="Levenim MT" panose="02010502060101010101" pitchFamily="2" charset="-79"/>
                <a:cs typeface="Levenim MT" panose="02010502060101010101" pitchFamily="2" charset="-79"/>
              </a:rPr>
              <a:t>. זעקת האילנות </a:t>
            </a:r>
          </a:p>
          <a:p>
            <a:pPr algn="just" rtl="1">
              <a:buSzPct val="25000"/>
            </a:pPr>
            <a:endParaRPr lang="he-IL" sz="800" b="1" dirty="0" smtClean="0">
              <a:solidFill>
                <a:srgbClr val="5E4D36"/>
              </a:solidFill>
            </a:endParaRPr>
          </a:p>
          <a:p>
            <a:pPr algn="just" rtl="1">
              <a:buSzPct val="25000"/>
            </a:pPr>
            <a:r>
              <a:rPr lang="he-IL" sz="800" dirty="0" smtClean="0"/>
              <a:t>תרבות </a:t>
            </a:r>
            <a:r>
              <a:rPr lang="he-IL" sz="800" dirty="0"/>
              <a:t>ימינו שכחה את סוד "היום לעשותם ומחר לקבל שכרן", היא מבוססת על משולש מסוכן: אני, כאן ועכשיו. ט"ו בשבט מציין את המאבק כנגד משולש זה. הוא יום האחריות האקולוגית, המוציאה אותנו מהמעגל של האני </a:t>
            </a:r>
            <a:r>
              <a:rPr lang="he-IL" sz="800" dirty="0" err="1"/>
              <a:t>והכאן</a:t>
            </a:r>
            <a:r>
              <a:rPr lang="he-IL" sz="800" dirty="0"/>
              <a:t>. הוא גם יום האחריות לדורות העתידיים, המנוגד ל'עכשיו'. </a:t>
            </a:r>
            <a:r>
              <a:rPr lang="he-IL" sz="800" dirty="0" smtClean="0"/>
              <a:t>ט"ו </a:t>
            </a:r>
            <a:r>
              <a:rPr lang="he-IL" sz="800" dirty="0"/>
              <a:t>בשבט מסמל את העובדה שהעולם חייב להשתנות, והמוסר חייב לשלוט בו. והמוסר כולל את חובותינו לאילנות, שהוא חוב לדורות העתידיים. אם בארזים תיפול שלהבת, אנו ניהפך לאזובי קיר מסכנים. ט"ו בשבט מצווה עלינו לשמוע את זעקת האילנות ולהצילם. האדם מבין את איומי האש הזדונית של מציתי היערות. אולם הוא אינו מבין את הסכנות הנובעות </a:t>
            </a:r>
            <a:r>
              <a:rPr lang="he-IL" sz="800" dirty="0" err="1"/>
              <a:t>מה"קידמה</a:t>
            </a:r>
            <a:r>
              <a:rPr lang="he-IL" sz="800" dirty="0"/>
              <a:t>", מהאש הנשלחת ביערות הטרופיים הרחוקים, על ידי יזמים חקלאיים </a:t>
            </a:r>
            <a:r>
              <a:rPr lang="he-IL" sz="800" dirty="0" smtClean="0"/>
              <a:t>ותעשייתיים. </a:t>
            </a:r>
            <a:r>
              <a:rPr lang="he-IL" sz="800" dirty="0"/>
              <a:t>עלינו לעזור ולהציל את היערות הטרופיים, אך "אילנות עירך קודמים". עלינו להציל את הריאות הירוקות של הערים, פן יעלה עליהם הכורת של גרזני הנדל"ן</a:t>
            </a:r>
            <a:r>
              <a:rPr lang="he-IL" sz="800" dirty="0" smtClean="0"/>
              <a:t>..."</a:t>
            </a:r>
            <a:r>
              <a:rPr lang="he-IL" sz="800" dirty="0"/>
              <a:t/>
            </a:r>
            <a:br>
              <a:rPr lang="he-IL" sz="800" dirty="0"/>
            </a:br>
            <a:endParaRPr lang="he-IL" sz="800" dirty="0">
              <a:solidFill>
                <a:srgbClr val="5E4D36"/>
              </a:solidFill>
            </a:endParaRPr>
          </a:p>
          <a:p>
            <a:pPr algn="just" rtl="1">
              <a:buSzPct val="25000"/>
            </a:pPr>
            <a:r>
              <a:rPr lang="he-IL" sz="800" b="1" dirty="0" smtClean="0"/>
              <a:t>כותב </a:t>
            </a:r>
            <a:r>
              <a:rPr lang="he-IL" sz="800" b="1" dirty="0"/>
              <a:t>פרופ' שלום רוזנברג 'זעקת האילנות', טו בשבט </a:t>
            </a:r>
            <a:r>
              <a:rPr lang="he-IL" sz="800" b="1" dirty="0" err="1"/>
              <a:t>תשס'ט</a:t>
            </a:r>
            <a:r>
              <a:rPr lang="he-IL" sz="800" b="1" dirty="0"/>
              <a:t> (מתוך אתר כיפה)</a:t>
            </a:r>
          </a:p>
          <a:p>
            <a:pPr marL="0" marR="0" lvl="0" indent="0" algn="just" rtl="1">
              <a:lnSpc>
                <a:spcPct val="142857"/>
              </a:lnSpc>
              <a:spcBef>
                <a:spcPts val="0"/>
              </a:spcBef>
              <a:buNone/>
            </a:pPr>
            <a:endParaRPr sz="800" b="0" i="0" u="none" strike="noStrike" cap="none" dirty="0">
              <a:solidFill>
                <a:srgbClr val="5E4D36"/>
              </a:solidFill>
              <a:sym typeface="Arial"/>
            </a:endParaRPr>
          </a:p>
        </p:txBody>
      </p:sp>
      <p:sp>
        <p:nvSpPr>
          <p:cNvPr id="31" name="Shape 31"/>
          <p:cNvSpPr/>
          <p:nvPr/>
        </p:nvSpPr>
        <p:spPr>
          <a:xfrm>
            <a:off x="2467708" y="920261"/>
            <a:ext cx="2026323" cy="5797061"/>
          </a:xfrm>
          <a:prstGeom prst="rect">
            <a:avLst/>
          </a:prstGeom>
          <a:noFill/>
          <a:ln>
            <a:noFill/>
          </a:ln>
        </p:spPr>
        <p:txBody>
          <a:bodyPr lIns="45700" tIns="0" rIns="45700" bIns="0" anchor="t" anchorCtr="0">
            <a:noAutofit/>
          </a:bodyPr>
          <a:lstStyle/>
          <a:p>
            <a:pPr algn="just" rtl="1"/>
            <a:r>
              <a:rPr lang="x-none" sz="800" b="1" dirty="0" smtClean="0">
                <a:solidFill>
                  <a:srgbClr val="5E4D36"/>
                </a:solidFill>
                <a:latin typeface="Levenim MT" panose="02010502060101010101" pitchFamily="2" charset="-79"/>
                <a:cs typeface="Levenim MT" panose="02010502060101010101" pitchFamily="2" charset="-79"/>
              </a:rPr>
              <a:t>ב</a:t>
            </a:r>
            <a:r>
              <a:rPr lang="he-IL" sz="800" b="1" dirty="0" smtClean="0">
                <a:solidFill>
                  <a:srgbClr val="5E4D36"/>
                </a:solidFill>
                <a:latin typeface="Levenim MT" panose="02010502060101010101" pitchFamily="2" charset="-79"/>
                <a:cs typeface="Levenim MT" panose="02010502060101010101" pitchFamily="2" charset="-79"/>
              </a:rPr>
              <a:t>. שינוי היחס</a:t>
            </a:r>
          </a:p>
          <a:p>
            <a:pPr algn="just" rtl="1"/>
            <a:endParaRPr lang="he-IL" sz="800" dirty="0"/>
          </a:p>
          <a:p>
            <a:pPr algn="just" rtl="1"/>
            <a:r>
              <a:rPr lang="he-IL" sz="800" dirty="0"/>
              <a:t>"באים אנחנו אל ארצנו להיקלט בקרקענו הטבעי, שנעקרנו מתוכו. לינוק </a:t>
            </a:r>
            <a:r>
              <a:rPr lang="he-IL" sz="800" dirty="0" err="1"/>
              <a:t>בשרשינו</a:t>
            </a:r>
            <a:r>
              <a:rPr lang="he-IL" sz="800" dirty="0"/>
              <a:t> מן המזון אשר באדמה ולשאוף בעלינו מן המזון אשר ברוח... אנחנו, שנעקרנו </a:t>
            </a:r>
            <a:r>
              <a:rPr lang="he-IL" sz="800" dirty="0" err="1"/>
              <a:t>משרשנו</a:t>
            </a:r>
            <a:r>
              <a:rPr lang="he-IL" sz="800" dirty="0"/>
              <a:t>, מוכרחים להכיר את הקרקע ולהכשיר את הקרקע, שאנחנו באים להיקלט בו, לדעת ולהבין את תנאי האקלים, שאנחנו באים לצמוח ולפרוח בו... אנחנו, הקרועים מהטבע, אנחנו, ששכחנו כבר את טעמם של חיים טבעיים, – אנחנו מוכרחים, אם חפצי חיים אנחנו, לבקש יחס חדש אל הטבע, להתחיל חשבון חדש עמו......כמה, למשל, מאתנו התקרבו צעד חשוב אל הטבע, אל הארץ ואל העם אשר עליה? כמה מאתנו יש להם יחס חשוב (מלבד היחס של בעל משק או של פועל) אל השדה, שאנחנו עובדים, אל הצמח, שאנחנו מצמיחים, ואל הצמח בכלל, אל כל הטבע, המשגיח עלינו בפנינו והמשתתף עמנו בעבודתנו שלא בפנינו, אל הבהמות, שאנחנו מעבידים, ואל החי אשר סביבותינו </a:t>
            </a:r>
            <a:r>
              <a:rPr lang="he-IL" sz="800" dirty="0" smtClean="0"/>
              <a:t>בכל</a:t>
            </a:r>
            <a:r>
              <a:rPr lang="he-IL" sz="800" dirty="0"/>
              <a:t>ל</a:t>
            </a:r>
            <a:r>
              <a:rPr lang="he-IL" sz="800" dirty="0" smtClean="0"/>
              <a:t>?"...</a:t>
            </a:r>
            <a:endParaRPr lang="he-IL" sz="800" dirty="0"/>
          </a:p>
          <a:p>
            <a:pPr algn="just" rtl="1"/>
            <a:endParaRPr lang="he-IL" sz="800" dirty="0" smtClean="0"/>
          </a:p>
          <a:p>
            <a:pPr algn="just" rtl="1"/>
            <a:endParaRPr lang="he-IL" sz="800" dirty="0"/>
          </a:p>
          <a:p>
            <a:pPr algn="just" rtl="1"/>
            <a:r>
              <a:rPr lang="he-IL" sz="800" b="1" dirty="0" smtClean="0"/>
              <a:t>'עבודתנו </a:t>
            </a:r>
            <a:r>
              <a:rPr lang="he-IL" sz="800" b="1" dirty="0"/>
              <a:t>מעתה' (1919), מובא מתוך- א"ד גורדון (1957), האומה והעבודה.</a:t>
            </a:r>
          </a:p>
          <a:p>
            <a:pPr algn="just" rtl="1"/>
            <a:endParaRPr lang="en-US" sz="800" b="1" dirty="0">
              <a:solidFill>
                <a:srgbClr val="5E4D36"/>
              </a:solidFill>
            </a:endParaRPr>
          </a:p>
          <a:p>
            <a:pPr marL="0" marR="0" lvl="0" indent="0" algn="just" rtl="1">
              <a:spcBef>
                <a:spcPts val="600"/>
              </a:spcBef>
              <a:spcAft>
                <a:spcPts val="0"/>
              </a:spcAft>
              <a:buNone/>
            </a:pPr>
            <a:endParaRPr lang="he-IL" sz="800" i="0" u="none" strike="noStrike" cap="none" dirty="0" smtClean="0">
              <a:solidFill>
                <a:srgbClr val="5E4D36"/>
              </a:solidFill>
              <a:sym typeface="Arial"/>
            </a:endParaRPr>
          </a:p>
          <a:p>
            <a:pPr marL="0" marR="0" lvl="0" indent="0" algn="just" rtl="1">
              <a:spcBef>
                <a:spcPts val="600"/>
              </a:spcBef>
              <a:spcAft>
                <a:spcPts val="0"/>
              </a:spcAft>
              <a:buNone/>
            </a:pPr>
            <a:endParaRPr sz="800" i="0" u="none" strike="noStrike" cap="none" dirty="0">
              <a:solidFill>
                <a:srgbClr val="5E4D36"/>
              </a:solidFill>
              <a:sym typeface="Arial"/>
            </a:endParaRPr>
          </a:p>
        </p:txBody>
      </p:sp>
      <p:sp>
        <p:nvSpPr>
          <p:cNvPr id="10" name="מלבן 9"/>
          <p:cNvSpPr/>
          <p:nvPr/>
        </p:nvSpPr>
        <p:spPr>
          <a:xfrm>
            <a:off x="6674272" y="2994412"/>
            <a:ext cx="2796539" cy="3015126"/>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rtl="1">
              <a:spcAft>
                <a:spcPts val="600"/>
              </a:spcAft>
            </a:pPr>
            <a:endParaRPr lang="he-IL" sz="800" b="1" dirty="0" smtClean="0">
              <a:solidFill>
                <a:srgbClr val="5E4D36"/>
              </a:solidFill>
              <a:latin typeface="+mj-lt"/>
              <a:cs typeface="Levenim MT" panose="02010502060101010101" pitchFamily="2" charset="-79"/>
            </a:endParaRPr>
          </a:p>
          <a:p>
            <a:pPr algn="just" rtl="1">
              <a:spcAft>
                <a:spcPts val="600"/>
              </a:spcAft>
            </a:pPr>
            <a:r>
              <a:rPr lang="he-IL" sz="800" b="1" dirty="0" smtClean="0">
                <a:solidFill>
                  <a:srgbClr val="5E4D36"/>
                </a:solidFill>
                <a:latin typeface="+mj-lt"/>
                <a:cs typeface="Levenim MT" panose="02010502060101010101" pitchFamily="2" charset="-79"/>
              </a:rPr>
              <a:t>שאלות לעיון והעמקה:</a:t>
            </a:r>
          </a:p>
          <a:p>
            <a:pPr algn="just" rtl="1">
              <a:spcAft>
                <a:spcPts val="600"/>
              </a:spcAft>
            </a:pPr>
            <a:r>
              <a:rPr lang="he-IL" sz="800" b="1" dirty="0" smtClean="0">
                <a:solidFill>
                  <a:srgbClr val="5E4D36"/>
                </a:solidFill>
                <a:latin typeface="+mj-lt"/>
                <a:cs typeface="Levenim MT" panose="02010502060101010101" pitchFamily="2" charset="-79"/>
              </a:rPr>
              <a:t>א. סדר ט"ו בשבט מסורתי</a:t>
            </a:r>
          </a:p>
          <a:p>
            <a:pPr algn="just" rtl="1">
              <a:spcAft>
                <a:spcPts val="600"/>
              </a:spcAft>
            </a:pPr>
            <a:r>
              <a:rPr lang="he-IL" sz="800" b="1" dirty="0" smtClean="0">
                <a:solidFill>
                  <a:srgbClr val="5E4D36"/>
                </a:solidFill>
                <a:latin typeface="+mj-lt"/>
                <a:cs typeface="Levenim MT" panose="02010502060101010101" pitchFamily="2" charset="-79"/>
              </a:rPr>
              <a:t>1</a:t>
            </a:r>
            <a:r>
              <a:rPr lang="he-IL" sz="800" dirty="0">
                <a:solidFill>
                  <a:srgbClr val="5E4D36"/>
                </a:solidFill>
                <a:latin typeface="+mj-lt"/>
                <a:cs typeface="Levenim MT" panose="02010502060101010101" pitchFamily="2" charset="-79"/>
              </a:rPr>
              <a:t>. </a:t>
            </a:r>
            <a:r>
              <a:rPr lang="he-IL" sz="800" dirty="0" smtClean="0">
                <a:solidFill>
                  <a:srgbClr val="5E4D36"/>
                </a:solidFill>
                <a:latin typeface="+mj-lt"/>
                <a:cs typeface="Levenim MT" panose="02010502060101010101" pitchFamily="2" charset="-79"/>
              </a:rPr>
              <a:t>סדר ט"ו בשבט על פי המקובלים עוסק בחיבור בין שלושה עולמות,  איך הייתם מסבירים את שלושת העולמות במילים שלכם? מה תפקידה של הברכה בקשר בין שלושת העולמות הללו?</a:t>
            </a:r>
          </a:p>
          <a:p>
            <a:pPr algn="just" rtl="1">
              <a:spcAft>
                <a:spcPts val="600"/>
              </a:spcAft>
            </a:pPr>
            <a:r>
              <a:rPr lang="he-IL" sz="800" b="1" dirty="0" smtClean="0">
                <a:solidFill>
                  <a:srgbClr val="5E4D36"/>
                </a:solidFill>
                <a:latin typeface="+mj-lt"/>
                <a:cs typeface="Levenim MT" panose="02010502060101010101" pitchFamily="2" charset="-79"/>
              </a:rPr>
              <a:t>ב. עבודתנו מעתה </a:t>
            </a:r>
          </a:p>
          <a:p>
            <a:pPr algn="just" rtl="1">
              <a:spcAft>
                <a:spcPts val="600"/>
              </a:spcAft>
            </a:pPr>
            <a:r>
              <a:rPr lang="he-IL" sz="800" dirty="0" smtClean="0">
                <a:solidFill>
                  <a:srgbClr val="5E4D36"/>
                </a:solidFill>
                <a:latin typeface="+mj-lt"/>
                <a:cs typeface="Levenim MT" panose="02010502060101010101" pitchFamily="2" charset="-79"/>
              </a:rPr>
              <a:t>2. "...אם חפצי חיים אנו..." - מדוע מתנה גורדון את החיים ביצירת יחס חדש אל הטבע? מהו אותו יחס חדש עליו מדבר גורדון?</a:t>
            </a:r>
          </a:p>
          <a:p>
            <a:pPr algn="just" rtl="1">
              <a:spcAft>
                <a:spcPts val="600"/>
              </a:spcAft>
            </a:pPr>
            <a:r>
              <a:rPr lang="he-IL" sz="800" b="1" dirty="0" smtClean="0">
                <a:solidFill>
                  <a:srgbClr val="5E4D36"/>
                </a:solidFill>
                <a:latin typeface="+mj-lt"/>
                <a:cs typeface="Levenim MT" panose="02010502060101010101" pitchFamily="2" charset="-79"/>
              </a:rPr>
              <a:t>ג. 'זעקת האילנות' פרופ'  שלום רוזנברג </a:t>
            </a:r>
          </a:p>
          <a:p>
            <a:pPr algn="just" rtl="1">
              <a:spcAft>
                <a:spcPts val="600"/>
              </a:spcAft>
            </a:pPr>
            <a:r>
              <a:rPr lang="he-IL" sz="800" dirty="0" smtClean="0">
                <a:solidFill>
                  <a:srgbClr val="5E4D36"/>
                </a:solidFill>
                <a:latin typeface="+mj-lt"/>
                <a:cs typeface="Levenim MT" panose="02010502060101010101" pitchFamily="2" charset="-79"/>
              </a:rPr>
              <a:t>3. פרופ' רוזנברג מבקר את האדם כי חי במשולש המסוכן, אילו השלכות יש לחיים כאלו על הטבע וכפועל יוצא גם על האדם?</a:t>
            </a:r>
          </a:p>
          <a:p>
            <a:pPr algn="just" rtl="1">
              <a:spcAft>
                <a:spcPts val="600"/>
              </a:spcAft>
            </a:pPr>
            <a:r>
              <a:rPr lang="he-IL" sz="800" dirty="0" smtClean="0">
                <a:solidFill>
                  <a:srgbClr val="5E4D36"/>
                </a:solidFill>
                <a:latin typeface="+mj-lt"/>
                <a:cs typeface="Levenim MT" panose="02010502060101010101" pitchFamily="2" charset="-79"/>
              </a:rPr>
              <a:t>4. מהם העקרונות שנשארו עם החג לאורך הדורות?</a:t>
            </a:r>
          </a:p>
          <a:p>
            <a:pPr algn="just" rtl="1">
              <a:spcAft>
                <a:spcPts val="600"/>
              </a:spcAft>
            </a:pPr>
            <a:r>
              <a:rPr lang="he-IL" sz="800" dirty="0" smtClean="0">
                <a:solidFill>
                  <a:srgbClr val="5E4D36"/>
                </a:solidFill>
                <a:latin typeface="+mj-lt"/>
                <a:cs typeface="Levenim MT" panose="02010502060101010101" pitchFamily="2" charset="-79"/>
              </a:rPr>
              <a:t>5. מהו ההקשר שעלינו להעניק לחג בדורנו ואיזו אחריות נובעת ממנו?</a:t>
            </a:r>
          </a:p>
          <a:p>
            <a:pPr lvl="1" algn="just" rtl="1"/>
            <a:endParaRPr lang="he-IL" sz="800" dirty="0" smtClean="0">
              <a:solidFill>
                <a:srgbClr val="5E4D36"/>
              </a:solidFill>
              <a:latin typeface="+mj-lt"/>
              <a:cs typeface="Levenim MT" panose="02010502060101010101" pitchFamily="2" charset="-79"/>
            </a:endParaRPr>
          </a:p>
          <a:p>
            <a:pPr algn="just" rtl="1">
              <a:spcAft>
                <a:spcPts val="600"/>
              </a:spcAft>
            </a:pPr>
            <a:endParaRPr lang="en-US" altLang="he-IL" sz="800" dirty="0">
              <a:solidFill>
                <a:srgbClr val="5E4D36"/>
              </a:solidFill>
              <a:latin typeface="+mj-lt"/>
              <a:cs typeface="Levenim MT" panose="02010502060101010101" pitchFamily="2" charset="-79"/>
            </a:endParaRPr>
          </a:p>
        </p:txBody>
      </p:sp>
      <p:sp>
        <p:nvSpPr>
          <p:cNvPr id="3" name="מלבן 2"/>
          <p:cNvSpPr/>
          <p:nvPr/>
        </p:nvSpPr>
        <p:spPr>
          <a:xfrm>
            <a:off x="154972" y="1138054"/>
            <a:ext cx="2277271" cy="415498"/>
          </a:xfrm>
          <a:prstGeom prst="rect">
            <a:avLst/>
          </a:prstGeom>
        </p:spPr>
        <p:txBody>
          <a:bodyPr wrap="square">
            <a:spAutoFit/>
          </a:bodyPr>
          <a:lstStyle/>
          <a:p>
            <a:pPr algn="r"/>
            <a:endParaRPr lang="he-IL" sz="700" dirty="0" smtClean="0"/>
          </a:p>
          <a:p>
            <a:pPr algn="r"/>
            <a:endParaRPr lang="he-IL" sz="700" dirty="0"/>
          </a:p>
          <a:p>
            <a:pPr algn="r"/>
            <a:endParaRPr lang="he-IL" sz="700" dirty="0">
              <a:solidFill>
                <a:srgbClr val="464646"/>
              </a:solidFill>
              <a:latin typeface="Arial" panose="020B0604020202020204" pitchFamily="34" charset="0"/>
            </a:endParaRPr>
          </a:p>
        </p:txBody>
      </p:sp>
      <p:pic>
        <p:nvPicPr>
          <p:cNvPr id="16" name="תמונה 15" descr="C:\Users\efrat indig\Desktop\שירת העשבים ברקוד.png"/>
          <p:cNvPicPr/>
          <p:nvPr/>
        </p:nvPicPr>
        <p:blipFill>
          <a:blip r:embed="rId3">
            <a:extLst>
              <a:ext uri="{28A0092B-C50C-407E-A947-70E740481C1C}">
                <a14:useLocalDpi xmlns:a14="http://schemas.microsoft.com/office/drawing/2010/main" val="0"/>
              </a:ext>
            </a:extLst>
          </a:blip>
          <a:srcRect/>
          <a:stretch>
            <a:fillRect/>
          </a:stretch>
        </p:blipFill>
        <p:spPr bwMode="auto">
          <a:xfrm>
            <a:off x="668522" y="4247190"/>
            <a:ext cx="1689818" cy="1564499"/>
          </a:xfrm>
          <a:prstGeom prst="rect">
            <a:avLst/>
          </a:prstGeom>
          <a:noFill/>
          <a:ln>
            <a:noFill/>
          </a:ln>
        </p:spPr>
      </p:pic>
      <p:pic>
        <p:nvPicPr>
          <p:cNvPr id="2050" name="Picture 2" descr="Image result for ‫העץ הנדיב‬‎"/>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4999" y="5089735"/>
            <a:ext cx="1455341" cy="145534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17943" y="5701761"/>
            <a:ext cx="1459149" cy="307777"/>
          </a:xfrm>
          <a:prstGeom prst="rect">
            <a:avLst/>
          </a:prstGeom>
          <a:noFill/>
        </p:spPr>
        <p:txBody>
          <a:bodyPr wrap="square" rtlCol="0">
            <a:spAutoFit/>
          </a:bodyPr>
          <a:lstStyle/>
          <a:p>
            <a:pPr algn="ctr" rtl="1"/>
            <a:r>
              <a:rPr lang="he-IL" dirty="0" smtClean="0"/>
              <a:t>שירת העשבים</a:t>
            </a:r>
            <a:endParaRPr lang="en-US" dirty="0"/>
          </a:p>
        </p:txBody>
      </p:sp>
      <p:pic>
        <p:nvPicPr>
          <p:cNvPr id="1026" name="Picture 2" descr="Image result for ‫תווים‬‎"/>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185" y="5723555"/>
            <a:ext cx="500096" cy="3993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מידע למדריך/ה</a:t>
            </a:r>
            <a:endParaRPr lang="en-US" dirty="0"/>
          </a:p>
        </p:txBody>
      </p:sp>
      <p:sp>
        <p:nvSpPr>
          <p:cNvPr id="4" name="TextBox 3"/>
          <p:cNvSpPr txBox="1"/>
          <p:nvPr/>
        </p:nvSpPr>
        <p:spPr>
          <a:xfrm>
            <a:off x="1405467" y="1202266"/>
            <a:ext cx="8043333" cy="13957667"/>
          </a:xfrm>
          <a:prstGeom prst="rect">
            <a:avLst/>
          </a:prstGeom>
          <a:noFill/>
        </p:spPr>
        <p:txBody>
          <a:bodyPr wrap="square" rtlCol="0">
            <a:spAutoFit/>
          </a:bodyPr>
          <a:lstStyle/>
          <a:p>
            <a:pPr algn="r" rtl="1"/>
            <a:r>
              <a:rPr lang="he-IL" sz="1000" b="1" u="sng" dirty="0" smtClean="0"/>
              <a:t>הנחיות </a:t>
            </a:r>
            <a:r>
              <a:rPr lang="he-IL" sz="1000" b="1" u="sng" dirty="0" err="1" smtClean="0"/>
              <a:t>למדריכ</a:t>
            </a:r>
            <a:r>
              <a:rPr lang="he-IL" sz="1000" b="1" u="sng" dirty="0" smtClean="0"/>
              <a:t>/ה </a:t>
            </a:r>
          </a:p>
          <a:p>
            <a:pPr algn="r" rtl="1"/>
            <a:r>
              <a:rPr lang="he-IL" sz="1000" b="1" u="sng" dirty="0" smtClean="0"/>
              <a:t>שאלת השיעור: לאורך השנים נקשרו לט"ו בשבט שלל מנהגים הקשורים באדמה וטבע, בין אם </a:t>
            </a:r>
          </a:p>
          <a:p>
            <a:pPr algn="r" rtl="1"/>
            <a:r>
              <a:rPr lang="he-IL" sz="1000" dirty="0" smtClean="0"/>
              <a:t>\</a:t>
            </a:r>
          </a:p>
          <a:p>
            <a:pPr algn="r" rtl="1"/>
            <a:r>
              <a:rPr lang="he-IL" sz="1000" dirty="0" smtClean="0"/>
              <a:t>ארבע ראשי </a:t>
            </a:r>
            <a:r>
              <a:rPr lang="he-IL" sz="1000" dirty="0"/>
              <a:t>שנה- תרבות חקלאית, לוח שנה חקלאי וכעת הזמן של המנוחה בין הזיעה לקציר, חורף, זמן התכנסות. כל דור הוסיף מידות לחג הזה (</a:t>
            </a:r>
            <a:r>
              <a:rPr lang="he-IL" sz="1000" dirty="0" err="1"/>
              <a:t>ימב</a:t>
            </a:r>
            <a:r>
              <a:rPr lang="he-IL" sz="1000" dirty="0"/>
              <a:t> סדר המדבר על בריאה והגשמה,  חלוצים </a:t>
            </a:r>
            <a:r>
              <a:rPr lang="he-IL" sz="1000" dirty="0" err="1"/>
              <a:t>ייטוב</a:t>
            </a:r>
            <a:r>
              <a:rPr lang="he-IL" sz="1000" dirty="0"/>
              <a:t> הארץ פרי הארץ )והשאלה: מהו הטו בשבט שלנו?מקורות:1.שמדבר על סדר טו בשבט2. החג </a:t>
            </a:r>
            <a:r>
              <a:rPr lang="he-IL" sz="1000" dirty="0" err="1"/>
              <a:t>כח</a:t>
            </a:r>
            <a:r>
              <a:rPr lang="he-IL" sz="1000" dirty="0"/>
              <a:t> של החלוצים3.חיבור לאדמה/ריחוק מהאדמה/מה השומר עושים/תיש </a:t>
            </a:r>
            <a:r>
              <a:rPr lang="he-IL" sz="1000" dirty="0" err="1" smtClean="0"/>
              <a:t>פארצקולצר</a:t>
            </a:r>
            <a:endParaRPr lang="he-IL" sz="1000" dirty="0" smtClean="0"/>
          </a:p>
          <a:p>
            <a:pPr algn="r" rtl="1"/>
            <a:endParaRPr lang="he-IL" sz="1000" dirty="0"/>
          </a:p>
          <a:p>
            <a:pPr algn="r" rtl="1"/>
            <a:endParaRPr lang="he-IL" sz="1000" dirty="0" smtClean="0"/>
          </a:p>
          <a:p>
            <a:pPr algn="r" rtl="1"/>
            <a:r>
              <a:rPr lang="he-IL" sz="1000" dirty="0" smtClean="0"/>
              <a:t>חג של התורה שבל פה והוא אמור להשתנות כל הזמן</a:t>
            </a:r>
          </a:p>
          <a:p>
            <a:pPr algn="r" rtl="1"/>
            <a:r>
              <a:rPr lang="he-IL" sz="1000" dirty="0" smtClean="0"/>
              <a:t>יותר מתאים </a:t>
            </a:r>
            <a:r>
              <a:rPr lang="he-IL" sz="1000" dirty="0" err="1" smtClean="0"/>
              <a:t>פארמה</a:t>
            </a:r>
            <a:r>
              <a:rPr lang="he-IL" sz="1000" dirty="0" smtClean="0"/>
              <a:t> </a:t>
            </a:r>
            <a:r>
              <a:rPr lang="he-IL" sz="1000" dirty="0" err="1" smtClean="0"/>
              <a:t>קאלצ'ר</a:t>
            </a:r>
            <a:r>
              <a:rPr lang="he-IL" sz="1000" dirty="0" smtClean="0"/>
              <a:t>- הקשר לאדמה יום של קיימות וחיבור לאדמה יום ללא פלאפונים אולי לכתוב קטע מקורי של חבורת הכותבים של מה </a:t>
            </a:r>
          </a:p>
          <a:p>
            <a:pPr algn="r" rtl="1"/>
            <a:endParaRPr lang="he-IL" sz="1000" dirty="0"/>
          </a:p>
          <a:p>
            <a:pPr marL="171450" indent="-171450" algn="r" rtl="1">
              <a:buFontTx/>
              <a:buChar char="-"/>
            </a:pPr>
            <a:r>
              <a:rPr lang="he-IL" sz="1000" dirty="0" smtClean="0"/>
              <a:t>לחפש טו בשבט היום</a:t>
            </a:r>
          </a:p>
          <a:p>
            <a:pPr marL="171450" indent="-171450" algn="r" rtl="1">
              <a:buFontTx/>
              <a:buChar char="-"/>
            </a:pPr>
            <a:r>
              <a:rPr lang="he-IL" sz="1000" dirty="0" smtClean="0"/>
              <a:t>מדברי שומר כפר החורש</a:t>
            </a:r>
            <a:endParaRPr lang="he-IL" sz="1000" dirty="0"/>
          </a:p>
          <a:p>
            <a:pPr algn="r" rtl="1"/>
            <a:endParaRPr lang="he-IL" sz="1000" dirty="0" smtClean="0"/>
          </a:p>
          <a:p>
            <a:pPr algn="r" rtl="1"/>
            <a:r>
              <a:rPr lang="he-IL" sz="1000" dirty="0"/>
              <a:t>אור לט"ו בשבט מתכנסים בבית המדרש או בבית אחד החכמים או הנכבדים... </a:t>
            </a:r>
            <a:br>
              <a:rPr lang="he-IL" sz="1000" dirty="0"/>
            </a:br>
            <a:r>
              <a:rPr lang="he-IL" sz="1000" dirty="0"/>
              <a:t>הנרות דולקים, השולחנות מכוסים במפות לבנות, עטורים בענפי הדסים, פרחים וצמחים, ומבושמים במי ורדים. ועל השולחנות - כדי יין משני סוגים: יין אדום ויין לבן. </a:t>
            </a:r>
            <a:br>
              <a:rPr lang="he-IL" sz="1000" dirty="0"/>
            </a:br>
            <a:r>
              <a:rPr lang="he-IL" sz="1000" dirty="0"/>
              <a:t>לאחר לימוד תורה </a:t>
            </a:r>
            <a:br>
              <a:rPr lang="he-IL" sz="1000" dirty="0"/>
            </a:br>
            <a:r>
              <a:rPr lang="he-IL" sz="1000" dirty="0"/>
              <a:t>מוזגים כוס ראשונה של ארבע כוסות מיין שכולו לבן. </a:t>
            </a:r>
            <a:br>
              <a:rPr lang="he-IL" sz="1000" dirty="0"/>
            </a:br>
            <a:r>
              <a:rPr lang="he-IL" sz="1000" dirty="0"/>
              <a:t>מביאים לפני המסובים חיטה (עוגות), זית, תמרים וענבים. </a:t>
            </a:r>
            <a:br>
              <a:rPr lang="he-IL" sz="1000" dirty="0"/>
            </a:br>
            <a:r>
              <a:rPr lang="he-IL" sz="1000" dirty="0"/>
              <a:t>מברכים על הפרי ועל היין ונהנים… </a:t>
            </a:r>
            <a:br>
              <a:rPr lang="he-IL" sz="1000" dirty="0"/>
            </a:br>
            <a:r>
              <a:rPr lang="he-IL" sz="1000" dirty="0"/>
              <a:t>לאחר מכן מוזגים כוס שנייה של ארבע כוסות – קצת מן היין האדום ורוב הכוס מן היין הלבן. </a:t>
            </a:r>
            <a:br>
              <a:rPr lang="he-IL" sz="1000" dirty="0"/>
            </a:br>
            <a:r>
              <a:rPr lang="he-IL" sz="1000" dirty="0"/>
              <a:t>מביאים לפני המסובים תאנה, רימון, אתרוג ותפוח… </a:t>
            </a:r>
            <a:br>
              <a:rPr lang="he-IL" sz="1000" dirty="0"/>
            </a:br>
            <a:r>
              <a:rPr lang="he-IL" sz="1000" dirty="0"/>
              <a:t>מוזגים כוס שלישית – חציה יין לבן וחציה יין אדום. </a:t>
            </a:r>
            <a:br>
              <a:rPr lang="he-IL" sz="1000" dirty="0"/>
            </a:br>
            <a:r>
              <a:rPr lang="he-IL" sz="1000" dirty="0"/>
              <a:t>מביאים אגוזים, שקדים, חרובים ואגסים. </a:t>
            </a:r>
            <a:br>
              <a:rPr lang="he-IL" sz="1000" dirty="0"/>
            </a:br>
            <a:r>
              <a:rPr lang="he-IL" sz="1000" dirty="0"/>
              <a:t>המסובים לומדים תורה, ואחר כך מרימים את הכוס השלישית ושותים לשנה טובה, שנת ברכה, פרי ותנובה. </a:t>
            </a:r>
            <a:br>
              <a:rPr lang="he-IL" sz="1000" dirty="0"/>
            </a:br>
            <a:r>
              <a:rPr lang="he-IL" sz="1000" dirty="0"/>
              <a:t>לבסוף מוזגים כוס רביעית – יין אדום מעורב במעט יין לבן. </a:t>
            </a:r>
          </a:p>
          <a:p>
            <a:pPr algn="r" rtl="1"/>
            <a:endParaRPr lang="he-IL" sz="1000" dirty="0"/>
          </a:p>
          <a:p>
            <a:pPr algn="r" rtl="1"/>
            <a:endParaRPr lang="he-IL" sz="1000" dirty="0" smtClean="0"/>
          </a:p>
          <a:p>
            <a:pPr algn="r" rtl="1"/>
            <a:r>
              <a:rPr lang="he-IL" sz="1000" dirty="0"/>
              <a:t>כותב פרופ' שלום רוזנברג: תרבות ימינו שכחה את סוד "היום לעשותם ומחר לקבל שכרן", היא מבוססת על משולש מסוכן: אני, כאן ועכשיו. ט"ו בשבט מציין את המאבק כנגד משולש זה. הוא יום האחריות האקולוגית, המוציאה אותנו מהמעגל של האני </a:t>
            </a:r>
            <a:r>
              <a:rPr lang="he-IL" sz="1000" dirty="0" err="1"/>
              <a:t>והכאן</a:t>
            </a:r>
            <a:r>
              <a:rPr lang="he-IL" sz="1000" dirty="0"/>
              <a:t>. הוא גם יום האחריות לדורות העתידיים, המנוגד ל'עכשיו'. במסורת היהודית מייצג העץ היבט נוסף. בגן העדן נטע הקב"ה "כָּ ל עֵ ץ נֶחְ מָ ד לְ מַ רְ אֶ ה וְטוֹב לְ מַ </a:t>
            </a:r>
            <a:r>
              <a:rPr lang="he-IL" sz="1000" dirty="0" err="1"/>
              <a:t>אֲכ</a:t>
            </a:r>
            <a:r>
              <a:rPr lang="he-IL" sz="1000" dirty="0"/>
              <a:t>ָ ל". האילן הוא שריד גן העדן המצוי </a:t>
            </a:r>
            <a:r>
              <a:rPr lang="he-IL" sz="1000" dirty="0" err="1"/>
              <a:t>איתנו</a:t>
            </a:r>
            <a:r>
              <a:rPr lang="he-IL" sz="1000" dirty="0"/>
              <a:t> עד היום. דבר זה מתקשר אל פירושו המופלא של </a:t>
            </a:r>
            <a:r>
              <a:rPr lang="he-IL" sz="1000" dirty="0" err="1"/>
              <a:t>הראי"ה</a:t>
            </a:r>
            <a:r>
              <a:rPr lang="he-IL" sz="1000" dirty="0"/>
              <a:t> קוק (עולת ראיה עמ' </a:t>
            </a:r>
            <a:r>
              <a:rPr lang="he-IL" sz="1000" dirty="0" err="1"/>
              <a:t>רי</a:t>
            </a:r>
            <a:r>
              <a:rPr lang="he-IL" sz="1000" dirty="0"/>
              <a:t>) על הפסוק " אָז יְ </a:t>
            </a:r>
            <a:r>
              <a:rPr lang="he-IL" sz="1000" dirty="0" err="1"/>
              <a:t>רַנ</a:t>
            </a:r>
            <a:r>
              <a:rPr lang="he-IL" sz="1000" dirty="0"/>
              <a:t>ְּ נוּ </a:t>
            </a:r>
            <a:r>
              <a:rPr lang="he-IL" sz="1000" dirty="0" err="1"/>
              <a:t>עֲצ</a:t>
            </a:r>
            <a:r>
              <a:rPr lang="he-IL" sz="1000" dirty="0"/>
              <a:t>ֵ י הַ </a:t>
            </a:r>
            <a:r>
              <a:rPr lang="he-IL" sz="1000" dirty="0" err="1"/>
              <a:t>יָּע</a:t>
            </a:r>
            <a:r>
              <a:rPr lang="he-IL" sz="1000" dirty="0"/>
              <a:t>ַ ר מִ לִּ פְ נֵי ה' כִּ י בָ א לִ שְׁ פּוֹט אֶ ת הָ אָרֶץ" (דברי הימים א פרק </a:t>
            </a:r>
            <a:r>
              <a:rPr lang="he-IL" sz="1000" dirty="0" err="1"/>
              <a:t>טז</a:t>
            </a:r>
            <a:r>
              <a:rPr lang="he-IL" sz="1000" dirty="0"/>
              <a:t>, לג). לפי </a:t>
            </a:r>
            <a:r>
              <a:rPr lang="he-IL" sz="1000" dirty="0" err="1"/>
              <a:t>הראי"ה</a:t>
            </a:r>
            <a:r>
              <a:rPr lang="he-IL" sz="1000" dirty="0"/>
              <a:t> קוק, ביער "בעת אשר העולם מלא תוהו", מתגלה "אי הצדק שבעולם החי". היער "מלא טורפים, אשר החזק רומס את החלש ממנו". העצים הם עדים לחוקי הג'ונגל, לעוול ולאכזריות הקיימים בטבע, ולפיכך העצים "הרי הם כמתאבלים על גורל </a:t>
            </a:r>
            <a:r>
              <a:rPr lang="he-IL" sz="1000" dirty="0" err="1"/>
              <a:t>הוויתם</a:t>
            </a:r>
            <a:r>
              <a:rPr lang="he-IL" sz="1000" dirty="0"/>
              <a:t>", הווית היער. הם מרגישים שהם שותפים לפשעים אלה, כאילו הם "מוכנים לסוכך על עולם מלא רשע ושוד". זאת הסיבה שהם מצפים לגאולה, אָז יְ </a:t>
            </a:r>
            <a:r>
              <a:rPr lang="he-IL" sz="1000" dirty="0" err="1"/>
              <a:t>רַנ</a:t>
            </a:r>
            <a:r>
              <a:rPr lang="he-IL" sz="1000" dirty="0"/>
              <a:t>ְּ נוּ - כִּ י בָ א לִ שְׁ פּוֹט אֶ ת הָ אָרֶץ. ט"ו בשבט מסמל את העובדה שהעולם חייב להשתנות, והמוסר חייב לשלוט בו. והמוסר כולל את חובותינו לאילנות, שהוא חוב לדורות העתידיים. אם בארזים תיפול שלהבת, אנו ניהפך לאזובי קיר מסכנים. ט"ו בשבט מצווה עלינו לשמוע את זעקת האילנות ולהצילם. האדם מבין את איומי האש הזדונית של מציתי היערות. אולם הוא אינו מבין את הסכנות הנובעות </a:t>
            </a:r>
            <a:r>
              <a:rPr lang="he-IL" sz="1000" dirty="0" err="1"/>
              <a:t>מה"קידמה</a:t>
            </a:r>
            <a:r>
              <a:rPr lang="he-IL" sz="1000" dirty="0"/>
              <a:t>", מהאש הנשלחת ביערות הטרופיים הרחוקים, על ידי יזמים חקלאיים </a:t>
            </a:r>
            <a:r>
              <a:rPr lang="he-IL" sz="1000" dirty="0" err="1"/>
              <a:t>ותעשיתיים</a:t>
            </a:r>
            <a:r>
              <a:rPr lang="he-IL" sz="1000" dirty="0"/>
              <a:t>. עלינו לעזור ולהציל את היערות הטרופיים, אך "אילנות עירך קודמים". עלינו להציל את הריאות הירוקות של הערים, פן יעלה עליהם הכורת של גרזני הנדל"ן. ויער ירושלים היא דוגמה בולטת לכך. אָז, לעתיד לבוא, העצים יְ </a:t>
            </a:r>
            <a:r>
              <a:rPr lang="he-IL" sz="1000" dirty="0" err="1"/>
              <a:t>רַנ</a:t>
            </a:r>
            <a:r>
              <a:rPr lang="he-IL" sz="1000" dirty="0"/>
              <a:t>ְּ נוּ. היום הם בוכים, מפחד להבות האש, ומפחד הגרזן העלול לשבור את הארזים, וזועקים: הצילו! (שלום רוזנברג, 'זעקת האילנות', טו בשבט </a:t>
            </a:r>
            <a:r>
              <a:rPr lang="he-IL" sz="1000" dirty="0" err="1" smtClean="0"/>
              <a:t>תשס'ט</a:t>
            </a:r>
            <a:r>
              <a:rPr lang="he-IL" sz="1000" dirty="0"/>
              <a:t>)</a:t>
            </a:r>
            <a:endParaRPr lang="he-IL" sz="1000" dirty="0" smtClean="0"/>
          </a:p>
          <a:p>
            <a:pPr algn="r" rtl="1"/>
            <a:endParaRPr lang="he-IL" sz="1000" dirty="0"/>
          </a:p>
          <a:p>
            <a:pPr algn="r" rtl="1"/>
            <a:endParaRPr lang="he-IL" sz="1000" dirty="0" smtClean="0"/>
          </a:p>
          <a:p>
            <a:pPr lvl="0" algn="r" rtl="1">
              <a:buSzPct val="25000"/>
            </a:pPr>
            <a:r>
              <a:rPr lang="he-IL" sz="1000" dirty="0"/>
              <a:t>מחבר/מראה מקום: עזריה אלון</a:t>
            </a:r>
          </a:p>
          <a:p>
            <a:pPr algn="r" rtl="1"/>
            <a:r>
              <a:rPr lang="he-IL" sz="1000" dirty="0"/>
              <a:t>"שמירת הטבע זה לא בגלל בעיה של הטבע. מזמן שהעולם קיים, 99.9% מהיצורים שהיו כאן כבר נכחדו. הטבע לא בוכה עליהם. מה שאנחנו עושים זה לא למען הטבע אלא למען האדם. אם אני יוצא מהבית ורואה צבי רץ או חוגלה עם אפרוחים, אז אני רוצה שגם הבנים, הנכדים והנינים שלי יזכו לראות את זה ולא יצטרכו בשביל זה ללכת לאיזה גן חיות או לאיזה מוזיאון, לראות משהו שמור בפורמלין, או לאיזה ספר בו כל זה מצויר. אני טוען שכל מה שיש לנו בתרבות העברית, השפה, התנ"ך, ההיסטוריה שלנו בארץ, כולם קשורים בנוף ובטבע. אם אתה פוגע בטבע, אתה פוגע בכל התרבות האנושית. אם אתה פוגע בטבע בארץ, אתה פוגע בכל התרבות שלנו כעם וכמדינה."</a:t>
            </a:r>
          </a:p>
          <a:p>
            <a:pPr algn="r" rtl="1"/>
            <a:endParaRPr lang="he-IL" sz="1000" dirty="0" smtClean="0"/>
          </a:p>
          <a:p>
            <a:pPr algn="r" rtl="1"/>
            <a:endParaRPr lang="he-IL" sz="1000" dirty="0"/>
          </a:p>
          <a:p>
            <a:pPr algn="r" rtl="1"/>
            <a:r>
              <a:rPr lang="he-IL" sz="1000" dirty="0" smtClean="0"/>
              <a:t>בהשתלמויות </a:t>
            </a:r>
            <a:r>
              <a:rPr lang="he-IL" sz="1000" dirty="0"/>
              <a:t>מורים מזדמנות, אני פותח בבקשה מהנוכחים לספר על מקומות בארץ שהיו מרכזיים בעיצוב זהותם. רוב הנשאלים מציינים נוף ילדות: הנדנדה על העץ בחצר של סבא וסבתא, הוואדי מאחורי הבית, המדורות בלילה ביער או בדיונות, עם החברים. כשהם נשאלים אם ביקרו באותם מקומות במשך השנים, רובם עונים, לפעמים בבכי, שהמקומות האלה נעלמו תחת כבישים ושכונות וקניונים. לא רק הנוף נעלם, אלא חלק מהשורשים, והזיכרונות והזהות נמוגו יחד אתם. לפעמים, בתוך המצוקה האישית של מחנך ומחנכת, בין תחושת האובדן לבין הרצון להשפיע על העתיד, נולד החינוך הסביבתי. (אילון שוורץ, 'לחנך את דור המבול', פנים 21 ,קיץ 2002(</a:t>
            </a:r>
          </a:p>
          <a:p>
            <a:pPr lvl="0" algn="r" rtl="1">
              <a:spcBef>
                <a:spcPts val="600"/>
              </a:spcBef>
            </a:pPr>
            <a:r>
              <a:rPr lang="he-IL" sz="1000" dirty="0"/>
              <a:t>דברי ראש הממשלה הראשון, דוד בן גוריון, בנאום בכנסת ב-1962</a:t>
            </a:r>
            <a:br>
              <a:rPr lang="he-IL" sz="1000" dirty="0"/>
            </a:br>
            <a:r>
              <a:rPr lang="he-IL" sz="1000" dirty="0"/>
              <a:t/>
            </a:r>
            <a:br>
              <a:rPr lang="he-IL" sz="1000" dirty="0"/>
            </a:br>
            <a:r>
              <a:rPr lang="he-IL" sz="1000" dirty="0"/>
              <a:t>: "עץ בן 70 שנכרת – לא יוכל לבוא במקומו שום מבנה מועיל חדש. אין תמורה לעץ עתיק. המשמיד עץ כזה עוקר שורשי אדם. אין שום בניין או חשמל חשוב יותר מעץ איקליפטוס עבות, שקמה ישנה, חורש אלונים. הם שורשי האדם. בניין תוכל להקים כאן או שם – ולעץ בן 100 אין תמורה. אין זו רק ונדליות אלא ערעור העתיד. ובאיזו קלות עוקרים אצלנו. תמיד נמצא שעצים מפריעים למישהו או למשהו, לקו הישר של המדרכה או לחוטי החשמל או לאיזו כיכר קטנה שמישהו יזם בדמיונו קצר הכנפיים…"</a:t>
            </a:r>
            <a:endParaRPr lang="he-IL" sz="1000" dirty="0">
              <a:solidFill>
                <a:srgbClr val="5E4D36"/>
              </a:solidFill>
            </a:endParaRPr>
          </a:p>
          <a:p>
            <a:pPr algn="r" rtl="1"/>
            <a:endParaRPr lang="he-IL" sz="1000" dirty="0"/>
          </a:p>
          <a:p>
            <a:pPr algn="r" rtl="1"/>
            <a:r>
              <a:rPr lang="he-IL" sz="1000" dirty="0" smtClean="0"/>
              <a:t> </a:t>
            </a:r>
            <a:r>
              <a:rPr lang="he-IL" sz="1000" dirty="0"/>
              <a:t>אתר כיפה - 31434=</a:t>
            </a:r>
            <a:r>
              <a:rPr lang="en-US" sz="1000" dirty="0" err="1"/>
              <a:t>id?asp.show</a:t>
            </a:r>
            <a:r>
              <a:rPr lang="en-US" sz="1000" dirty="0"/>
              <a:t>/</a:t>
            </a:r>
            <a:r>
              <a:rPr lang="en-US" sz="1000" dirty="0" err="1"/>
              <a:t>jew</a:t>
            </a:r>
            <a:r>
              <a:rPr lang="en-US" sz="1000" dirty="0"/>
              <a:t>/</a:t>
            </a:r>
            <a:r>
              <a:rPr lang="en-US" sz="1000" dirty="0" err="1"/>
              <a:t>il.co.kipa.www</a:t>
            </a:r>
            <a:r>
              <a:rPr lang="en-US" sz="1000" dirty="0"/>
              <a:t>://http(</a:t>
            </a:r>
            <a:endParaRPr lang="he-IL" sz="1000" dirty="0"/>
          </a:p>
          <a:p>
            <a:pPr algn="r"/>
            <a:r>
              <a:rPr lang="he-IL" sz="800" b="1" dirty="0">
                <a:solidFill>
                  <a:srgbClr val="464646"/>
                </a:solidFill>
                <a:latin typeface="Arial" panose="020B0604020202020204" pitchFamily="34" charset="0"/>
              </a:rPr>
              <a:t>הרב עדין אבן ישראל (</a:t>
            </a:r>
            <a:r>
              <a:rPr lang="he-IL" sz="800" b="1" dirty="0" err="1">
                <a:solidFill>
                  <a:srgbClr val="464646"/>
                </a:solidFill>
                <a:latin typeface="Arial" panose="020B0604020202020204" pitchFamily="34" charset="0"/>
              </a:rPr>
              <a:t>שטיינזלץ</a:t>
            </a:r>
            <a:r>
              <a:rPr lang="he-IL" sz="800" b="1" dirty="0">
                <a:solidFill>
                  <a:srgbClr val="464646"/>
                </a:solidFill>
                <a:latin typeface="Arial" panose="020B0604020202020204" pitchFamily="34" charset="0"/>
              </a:rPr>
              <a:t>), 'האדם עץ השדה'</a:t>
            </a:r>
          </a:p>
          <a:p>
            <a:pPr algn="r"/>
            <a:endParaRPr lang="he-IL" sz="800" dirty="0">
              <a:solidFill>
                <a:srgbClr val="464646"/>
              </a:solidFill>
              <a:latin typeface="Arial" panose="020B0604020202020204" pitchFamily="34" charset="0"/>
            </a:endParaRPr>
          </a:p>
          <a:p>
            <a:pPr algn="r"/>
            <a:r>
              <a:rPr lang="he-IL" sz="800" dirty="0">
                <a:solidFill>
                  <a:srgbClr val="464646"/>
                </a:solidFill>
                <a:latin typeface="Arial" panose="020B0604020202020204" pitchFamily="34" charset="0"/>
              </a:rPr>
              <a:t>אחד ממקורות הסבל הבסיסיים של האדם המודרני הוא חוסר ההשתייכות החברתית. הבדידות האישית שמרגישים רבים, והרגשת הניכור הכללית של בני האדם בזמן הזה, הן ביטויים לכך שהאדם הפסיק להיות 'נטוע באדמה'. כיום, רוב </a:t>
            </a:r>
            <a:r>
              <a:rPr lang="he-IL" sz="800" dirty="0" err="1">
                <a:solidFill>
                  <a:srgbClr val="464646"/>
                </a:solidFill>
                <a:latin typeface="Arial" panose="020B0604020202020204" pitchFamily="34" charset="0"/>
              </a:rPr>
              <a:t>ההשתייכויות</a:t>
            </a:r>
            <a:r>
              <a:rPr lang="he-IL" sz="800" dirty="0">
                <a:solidFill>
                  <a:srgbClr val="464646"/>
                </a:solidFill>
                <a:latin typeface="Arial" panose="020B0604020202020204" pitchFamily="34" charset="0"/>
              </a:rPr>
              <a:t> החברתיות הקיימות אינן מהותיות אלא פרקטיות בלבד. אנשים מתאגדים בקבוצות כדי לשמור על אינטרסים משותפים, אבל זהו שיוך כמעט מקצועי; הם אינם מרגישים שכאן הוא ביתם, שיש מקום שבו הם שתולים. זוהי יחידה שאורגנה במקרה, כדי לבנות הגנה והתקפה הדדיים ותו לא. אנשים רבים הם מעין נוודים, שבמקרה הזדמנו למקום מסוים, אך אין דבר מהותי אשר קושר אותם אליו. הם אינם חשים יחס מיוחד כלפי מקומם, ולכן הם נעקרים בקלות משם. מבחינה מסוימת דמותו של האדם המודרני מזכירה צמחי נוי פלסטיים, המסוגלים לפרוח מבלי להזדקק לאדמה, מפני שהם אינם חיים כלל. מציאות זו נובעת מן השאיפה לאידיאל החופש של הפרט, הרוצה לנתק את עצמו מכל חברה שהיא; האדם הפרטי מנסה להפוך את עצמו לתמצית וליסוד של המציאות כולה. העמידה על הזכות להיות אינדיבידואליסט בלתי תלוי, מאפשרת להסתדר בכל מקום באותה המידה, מפני שממילא אין הוא שייך באמת לאף אחד מהם. היחס במקרא לאדם כזה הוא ברור. אם מחד ניתן למצוא ביטויים כמו "צדיק כתמר יפרח, כארז בלבנון ישגה"  או "והיה כעץ שתול על פלגי מים", הרי שהאדם התלוש מתואר "כגלגל, כקש לפני רוח" , שפירושו: כמו שיח יבש שנעקר, והרוח מגלגלת אותו ממקום למקום. אדם שחייו אינם בנויים על יסוד קבוע, ממילא מרגיש שכל סוג של התקשרות ומחויבות הן לגביו כבלים, מאסר ומחנק. אדם כזה בעצם בחר לחיות כעץ כרות.</a:t>
            </a:r>
          </a:p>
          <a:p>
            <a:pPr algn="r"/>
            <a:endParaRPr lang="he-IL" sz="800" dirty="0">
              <a:solidFill>
                <a:srgbClr val="464646"/>
              </a:solidFill>
              <a:latin typeface="Arial" panose="020B0604020202020204" pitchFamily="34" charset="0"/>
            </a:endParaRPr>
          </a:p>
          <a:p>
            <a:pPr algn="r"/>
            <a:r>
              <a:rPr lang="he-IL" sz="800" dirty="0">
                <a:solidFill>
                  <a:srgbClr val="464646"/>
                </a:solidFill>
                <a:latin typeface="Arial" panose="020B0604020202020204" pitchFamily="34" charset="0"/>
              </a:rPr>
              <a:t>או </a:t>
            </a:r>
          </a:p>
          <a:p>
            <a:pPr algn="r"/>
            <a:r>
              <a:rPr lang="he-IL" sz="800" dirty="0"/>
              <a:t>תני [=למד] רבי שמעון בן יוחאי: משל לבני אדם שהיו </a:t>
            </a:r>
            <a:r>
              <a:rPr lang="he-IL" sz="800" dirty="0" err="1"/>
              <a:t>נתונין</a:t>
            </a:r>
            <a:r>
              <a:rPr lang="he-IL" sz="800" dirty="0"/>
              <a:t> בספינה ונטל אחד מהן מקדח והתחיל קודח תחתיו. אמרו לו חבריו: למה אתה עושה כן? אמר להן: מה </a:t>
            </a:r>
            <a:r>
              <a:rPr lang="he-IL" sz="800" dirty="0" err="1"/>
              <a:t>איכפת</a:t>
            </a:r>
            <a:r>
              <a:rPr lang="he-IL" sz="800" dirty="0"/>
              <a:t> לכם, לא תחתי אני קודח? אמרו לו: מפני שאתה מציף עלינו את הספינה.</a:t>
            </a:r>
          </a:p>
          <a:p>
            <a:pPr algn="r"/>
            <a:r>
              <a:rPr lang="he-IL" sz="800" dirty="0"/>
              <a:t>ויקרא רבה, פרשה ד, ו</a:t>
            </a:r>
          </a:p>
          <a:p>
            <a:pPr algn="r"/>
            <a:endParaRPr lang="he-IL" sz="800" dirty="0"/>
          </a:p>
          <a:p>
            <a:pPr algn="r"/>
            <a:r>
              <a:rPr lang="he-IL" sz="800" dirty="0"/>
              <a:t>או</a:t>
            </a:r>
          </a:p>
          <a:p>
            <a:pPr algn="r"/>
            <a:r>
              <a:rPr lang="he-IL" sz="1000" b="1" dirty="0"/>
              <a:t>שִׁיר/ יוֹנָה ווֹלָך</a:t>
            </a:r>
          </a:p>
          <a:p>
            <a:pPr algn="r"/>
            <a:r>
              <a:rPr lang="he-IL" sz="1000" dirty="0"/>
              <a:t>בְּנָקִיק נִסְתָּר בְּצוּקִים</a:t>
            </a:r>
          </a:p>
          <a:p>
            <a:pPr algn="r"/>
            <a:r>
              <a:rPr lang="he-IL" sz="1000" dirty="0"/>
              <a:t>אַיָּלָה שׁוֹתָה מַיִם</a:t>
            </a:r>
          </a:p>
          <a:p>
            <a:pPr algn="r"/>
            <a:r>
              <a:rPr lang="he-IL" sz="1000" dirty="0"/>
              <a:t>מַה לִי וְלָהּ</a:t>
            </a:r>
          </a:p>
          <a:p>
            <a:pPr algn="r"/>
            <a:r>
              <a:rPr lang="he-IL" sz="1000" dirty="0"/>
              <a:t>אֶלָּא צוּקֵי לִבִּי</a:t>
            </a:r>
          </a:p>
          <a:p>
            <a:pPr algn="r"/>
            <a:r>
              <a:rPr lang="he-IL" sz="1000" dirty="0"/>
              <a:t>אֶלָּא מַעְיָן חַיֵּי</a:t>
            </a:r>
          </a:p>
          <a:p>
            <a:pPr algn="r"/>
            <a:r>
              <a:rPr lang="he-IL" sz="1000" dirty="0"/>
              <a:t>אֶלָּא נִסְתָּר</a:t>
            </a:r>
          </a:p>
          <a:p>
            <a:pPr algn="r"/>
            <a:r>
              <a:rPr lang="he-IL" sz="1000" dirty="0"/>
              <a:t>אַיָּלָה</a:t>
            </a:r>
          </a:p>
          <a:p>
            <a:pPr algn="r"/>
            <a:r>
              <a:rPr lang="he-IL" sz="1000" dirty="0"/>
              <a:t>מַה לִי וְלָהּ</a:t>
            </a:r>
          </a:p>
          <a:p>
            <a:pPr algn="r"/>
            <a:r>
              <a:rPr lang="he-IL" sz="1000" dirty="0"/>
              <a:t>אֶלָּא אַהֲבָתִי</a:t>
            </a:r>
          </a:p>
          <a:p>
            <a:pPr algn="r" rtl="1"/>
            <a:endParaRPr lang="he-IL" sz="1000" dirty="0" smtClean="0"/>
          </a:p>
          <a:p>
            <a:pPr algn="r" rtl="1"/>
            <a:endParaRPr lang="he-IL" sz="1000" dirty="0" smtClean="0"/>
          </a:p>
          <a:p>
            <a:pPr algn="r" rtl="1"/>
            <a:endParaRPr lang="he-IL" sz="1000" dirty="0"/>
          </a:p>
        </p:txBody>
      </p:sp>
    </p:spTree>
    <p:extLst>
      <p:ext uri="{BB962C8B-B14F-4D97-AF65-F5344CB8AC3E}">
        <p14:creationId xmlns:p14="http://schemas.microsoft.com/office/powerpoint/2010/main" val="83340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9693</TotalTime>
  <Words>782</Words>
  <Application>Microsoft Office PowerPoint</Application>
  <PresentationFormat>A4 Paper (210x297 mm)</PresentationFormat>
  <Paragraphs>85</Paragraphs>
  <Slides>2</Slides>
  <Notes>1</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vt:i4>
      </vt:variant>
    </vt:vector>
  </HeadingPairs>
  <TitlesOfParts>
    <vt:vector size="6" baseType="lpstr">
      <vt:lpstr>Arial</vt:lpstr>
      <vt:lpstr>Calibri</vt:lpstr>
      <vt:lpstr>Levenim MT</vt:lpstr>
      <vt:lpstr>1_ערכת נושא Office</vt:lpstr>
      <vt:lpstr>מהו הט"ו בשבט שלנו?</vt:lpstr>
      <vt:lpstr>מידע למדריך/ה</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מאבק רעיוני בתוך העם היהודי</dc:title>
  <dc:creator>efrat indig</dc:creator>
  <cp:lastModifiedBy>efrat indig</cp:lastModifiedBy>
  <cp:revision>112</cp:revision>
  <dcterms:modified xsi:type="dcterms:W3CDTF">2017-02-22T20:44:07Z</dcterms:modified>
</cp:coreProperties>
</file>