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1005" autoAdjust="0"/>
    <p:restoredTop sz="94628" autoAdjust="0"/>
  </p:normalViewPr>
  <p:slideViewPr>
    <p:cSldViewPr snapToGrid="0">
      <p:cViewPr>
        <p:scale>
          <a:sx n="130" d="100"/>
          <a:sy n="130" d="100"/>
        </p:scale>
        <p:origin x="-192" y="1104"/>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הצנע לכת בעידן </a:t>
            </a:r>
            <a:r>
              <a:rPr lang="he-IL" dirty="0" err="1" smtClean="0"/>
              <a:t>הפייסבוק</a:t>
            </a:r>
            <a:r>
              <a:rPr lang="he-IL" dirty="0" smtClean="0"/>
              <a:t> – עד כמה אני בן חורין?</a:t>
            </a:r>
            <a:endParaRPr lang="he-IL" dirty="0"/>
          </a:p>
        </p:txBody>
      </p:sp>
      <p:pic>
        <p:nvPicPr>
          <p:cNvPr id="2" name="מציין מיקום של תמונה 1"/>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rcRect t="3227" b="3227"/>
          <a:stretch>
            <a:fillRect/>
          </a:stretch>
        </p:blipFill>
        <p:spPr>
          <a:xfrm>
            <a:off x="477672" y="5992007"/>
            <a:ext cx="895175" cy="837397"/>
          </a:xfrm>
        </p:spPr>
      </p:pic>
      <p:sp>
        <p:nvSpPr>
          <p:cNvPr id="12" name="מלבן 11"/>
          <p:cNvSpPr/>
          <p:nvPr/>
        </p:nvSpPr>
        <p:spPr>
          <a:xfrm>
            <a:off x="6682740" y="876299"/>
            <a:ext cx="2796540" cy="310317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חג החירות באוויר..</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אנחנו בני חורין. עובדה, אנחנו לא בכלא ואף אחד לא באמת מכריח אותנו לעבוד אותו בפרך.</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האמנם?</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המושג חירות הוא מושג עמוק ורחב, שכולל שאלות עמוקות יותר מהשאלה הפשטנית האם מישהו בגלוי כופה עלי את עצמו בכוח, שהרי יש סוגים שונים של כוח, יש כוחות נסתרים שפועלים עלינו, חלקם אפילו מבפנים..</a:t>
            </a:r>
            <a:endParaRPr lang="he-IL" sz="700" smtClean="0">
              <a:solidFill>
                <a:schemeClr val="bg1"/>
              </a:solidFill>
              <a:latin typeface="Levenim MT" panose="02010502060101010101" pitchFamily="2" charset="-79"/>
              <a:cs typeface="Levenim MT" panose="02010502060101010101" pitchFamily="2" charset="-79"/>
            </a:endParaRP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היום אנחנו חיים בעידן שבו המציאות פונה אלינו ללא הפסקה, מגרה ומזמינה אותנו, מעניינת אותנו, ומאתגרת אותנו. יתכן לטעון שעוצמת הגירויים והיקפם הם </a:t>
            </a:r>
            <a:r>
              <a:rPr lang="he-IL" sz="700" dirty="0" err="1" smtClean="0">
                <a:solidFill>
                  <a:schemeClr val="bg1"/>
                </a:solidFill>
                <a:latin typeface="Levenim MT" panose="02010502060101010101" pitchFamily="2" charset="-79"/>
                <a:cs typeface="Levenim MT" panose="02010502060101010101" pitchFamily="2" charset="-79"/>
              </a:rPr>
              <a:t>הם</a:t>
            </a:r>
            <a:r>
              <a:rPr lang="he-IL" sz="700" dirty="0" smtClean="0">
                <a:solidFill>
                  <a:schemeClr val="bg1"/>
                </a:solidFill>
                <a:latin typeface="Levenim MT" panose="02010502060101010101" pitchFamily="2" charset="-79"/>
                <a:cs typeface="Levenim MT" panose="02010502060101010101" pitchFamily="2" charset="-79"/>
              </a:rPr>
              <a:t> סוג של עבדות ושיעבוד שחוסמים את המרחב לעיסוק ב'מה שאנחנו'.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אחת הדוגמאות ל"מרחב גירוי" שכזה הוא </a:t>
            </a:r>
            <a:r>
              <a:rPr lang="he-IL" sz="700" dirty="0" err="1" smtClean="0">
                <a:solidFill>
                  <a:schemeClr val="bg1"/>
                </a:solidFill>
                <a:latin typeface="Levenim MT" panose="02010502060101010101" pitchFamily="2" charset="-79"/>
                <a:cs typeface="Levenim MT" panose="02010502060101010101" pitchFamily="2" charset="-79"/>
              </a:rPr>
              <a:t>הפייסבוק</a:t>
            </a:r>
            <a:r>
              <a:rPr lang="he-IL" sz="700" dirty="0" smtClean="0">
                <a:solidFill>
                  <a:schemeClr val="bg1"/>
                </a:solidFill>
                <a:latin typeface="Levenim MT" panose="02010502060101010101" pitchFamily="2" charset="-79"/>
                <a:cs typeface="Levenim MT" panose="02010502060101010101" pitchFamily="2" charset="-79"/>
              </a:rPr>
              <a:t>.</a:t>
            </a: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אם העידן השתנה, יכול להיות מאוד שגם הגדרת החירות משתנה, ורק העמקה ומודעות יוכלו לבדוק היכן נמצאת החירות, והיכן העבדות. </a:t>
            </a:r>
            <a:endParaRPr lang="he-IL" sz="700" dirty="0">
              <a:solidFill>
                <a:schemeClr val="bg1"/>
              </a:solidFill>
              <a:latin typeface="Levenim MT" panose="02010502060101010101" pitchFamily="2" charset="-79"/>
              <a:cs typeface="Levenim MT" panose="02010502060101010101" pitchFamily="2" charset="-79"/>
            </a:endParaRP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בלימוד זה ננסה להבין איך אפשר לבנות יציבות אישית בבמה המוארת של עידן </a:t>
            </a:r>
            <a:r>
              <a:rPr lang="he-IL" sz="700" dirty="0" err="1" smtClean="0">
                <a:solidFill>
                  <a:schemeClr val="bg1"/>
                </a:solidFill>
                <a:latin typeface="Levenim MT" panose="02010502060101010101" pitchFamily="2" charset="-79"/>
                <a:cs typeface="Levenim MT" panose="02010502060101010101" pitchFamily="2" charset="-79"/>
              </a:rPr>
              <a:t>הפייסבוק</a:t>
            </a:r>
            <a:r>
              <a:rPr lang="he-IL" sz="700" dirty="0">
                <a:solidFill>
                  <a:schemeClr val="bg1"/>
                </a:solidFill>
                <a:latin typeface="Levenim MT" panose="02010502060101010101" pitchFamily="2" charset="-79"/>
                <a:cs typeface="Levenim MT" panose="02010502060101010101" pitchFamily="2" charset="-79"/>
              </a:rPr>
              <a:t> </a:t>
            </a:r>
            <a:r>
              <a:rPr lang="he-IL" sz="700" dirty="0" smtClean="0">
                <a:solidFill>
                  <a:schemeClr val="bg1"/>
                </a:solidFill>
                <a:latin typeface="Levenim MT" panose="02010502060101010101" pitchFamily="2" charset="-79"/>
                <a:cs typeface="Levenim MT" panose="02010502060101010101" pitchFamily="2" charset="-79"/>
              </a:rPr>
              <a:t>ועידן הצרכנות, האם  ואיך אפשר להצניע לכת, איך להימנע מהחצנה ומרהבתנות. וכל זה בלי להפוך את </a:t>
            </a:r>
            <a:r>
              <a:rPr lang="he-IL" sz="700" dirty="0" err="1" smtClean="0">
                <a:solidFill>
                  <a:schemeClr val="bg1"/>
                </a:solidFill>
                <a:latin typeface="Levenim MT" panose="02010502060101010101" pitchFamily="2" charset="-79"/>
                <a:cs typeface="Levenim MT" panose="02010502060101010101" pitchFamily="2" charset="-79"/>
              </a:rPr>
              <a:t>הפייסבוק</a:t>
            </a:r>
            <a:r>
              <a:rPr lang="he-IL" sz="700" dirty="0" smtClean="0">
                <a:solidFill>
                  <a:schemeClr val="bg1"/>
                </a:solidFill>
                <a:latin typeface="Levenim MT" panose="02010502060101010101" pitchFamily="2" charset="-79"/>
                <a:cs typeface="Levenim MT" panose="02010502060101010101" pitchFamily="2" charset="-79"/>
              </a:rPr>
              <a:t> לשטן. </a:t>
            </a:r>
          </a:p>
          <a:p>
            <a:pPr>
              <a:lnSpc>
                <a:spcPts val="1000"/>
              </a:lnSpc>
            </a:pP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4014792"/>
            <a:ext cx="2796540" cy="1932466"/>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צניעות - הגדרה </a:t>
            </a:r>
            <a:r>
              <a:rPr lang="he-IL" sz="700" b="1" dirty="0" smtClean="0">
                <a:solidFill>
                  <a:srgbClr val="5E4D36"/>
                </a:solidFill>
                <a:latin typeface="Levenim MT" panose="02010502060101010101" pitchFamily="2" charset="-79"/>
                <a:cs typeface="Levenim MT" panose="02010502060101010101" pitchFamily="2" charset="-79"/>
              </a:rPr>
              <a:t>בסיסית</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כיצד אתם מבינים את הפסוק של מיכה?</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עבדים [לצרכנות</a:t>
            </a:r>
            <a:r>
              <a:rPr lang="he-IL" sz="700" b="1" dirty="0" smtClean="0">
                <a:solidFill>
                  <a:srgbClr val="5E4D36"/>
                </a:solidFill>
                <a:latin typeface="Levenim MT" panose="02010502060101010101" pitchFamily="2" charset="-79"/>
                <a:cs typeface="Levenim MT" panose="02010502060101010101" pitchFamily="2" charset="-79"/>
              </a:rPr>
              <a:t>]</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למה אנחנו עבדים ע"פ ברי סחרוף?</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לציין תחום בחייכם שבו אתם בני חורין, ותחום אחר שבו אתם עבדים.</a:t>
            </a: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ג. תדמית ברשתות החברתיות</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מהם היתרונות שברשתות החברתיות ע"פ המאמר?</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האם אתם רואים גם סכנות ברשתות החברתיות, מהם?</a:t>
            </a: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ד</a:t>
            </a:r>
            <a:r>
              <a:rPr lang="he-IL" sz="700" b="1" dirty="0">
                <a:solidFill>
                  <a:srgbClr val="5E4D36"/>
                </a:solidFill>
                <a:latin typeface="Levenim MT" panose="02010502060101010101" pitchFamily="2" charset="-79"/>
                <a:cs typeface="Levenim MT" panose="02010502060101010101" pitchFamily="2" charset="-79"/>
              </a:rPr>
              <a:t>. צניעות ורהבתנות – מידה והיפוכה. </a:t>
            </a:r>
            <a:endParaRPr lang="he-IL" sz="700" b="1" dirty="0" smtClean="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להגדיר הגדרה שלילית [מה לא] וחיובית [מה כן] היא צניעות.</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האם צניעות בעינכם היא מידה רלוונטית? </a:t>
            </a: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a:t>
            </a:r>
            <a:r>
              <a:rPr lang="he-IL" sz="950" b="1" dirty="0" smtClean="0">
                <a:solidFill>
                  <a:srgbClr val="5E4D36"/>
                </a:solidFill>
                <a:latin typeface="Levenim MT" panose="02010502060101010101" pitchFamily="2" charset="-79"/>
                <a:cs typeface="Levenim MT" panose="02010502060101010101" pitchFamily="2" charset="-79"/>
              </a:rPr>
              <a:t>. צניעות - הגדרה בסיסית</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הִגִּיד לְךָ אָדָם מַה טּוֹב וּמָה </a:t>
            </a:r>
            <a:r>
              <a:rPr lang="he-IL" sz="800" dirty="0" smtClean="0">
                <a:solidFill>
                  <a:srgbClr val="5E4D36"/>
                </a:solidFill>
                <a:latin typeface="Levenim MT" panose="02010502060101010101" pitchFamily="2" charset="-79"/>
                <a:cs typeface="Levenim MT" panose="02010502060101010101" pitchFamily="2" charset="-79"/>
              </a:rPr>
              <a:t>ה' </a:t>
            </a:r>
            <a:r>
              <a:rPr lang="he-IL" sz="800" dirty="0">
                <a:solidFill>
                  <a:srgbClr val="5E4D36"/>
                </a:solidFill>
                <a:latin typeface="Levenim MT" panose="02010502060101010101" pitchFamily="2" charset="-79"/>
                <a:cs typeface="Levenim MT" panose="02010502060101010101" pitchFamily="2" charset="-79"/>
              </a:rPr>
              <a:t>דּוֹרֵשׁ מִמְּךָ </a:t>
            </a:r>
          </a:p>
          <a:p>
            <a:pPr algn="just">
              <a:lnSpc>
                <a:spcPct val="150000"/>
              </a:lnSpc>
            </a:pPr>
            <a:r>
              <a:rPr lang="he-IL" sz="800" dirty="0" smtClean="0">
                <a:solidFill>
                  <a:srgbClr val="5E4D36"/>
                </a:solidFill>
                <a:latin typeface="Levenim MT" panose="02010502060101010101" pitchFamily="2" charset="-79"/>
                <a:cs typeface="Levenim MT" panose="02010502060101010101" pitchFamily="2" charset="-79"/>
              </a:rPr>
              <a:t>כִּי-אִם: </a:t>
            </a:r>
          </a:p>
          <a:p>
            <a:pPr>
              <a:lnSpc>
                <a:spcPct val="150000"/>
              </a:lnSpc>
            </a:pPr>
            <a:r>
              <a:rPr lang="he-IL" sz="800" dirty="0" smtClean="0">
                <a:solidFill>
                  <a:srgbClr val="5E4D36"/>
                </a:solidFill>
                <a:latin typeface="Levenim MT" panose="02010502060101010101" pitchFamily="2" charset="-79"/>
                <a:cs typeface="Levenim MT" panose="02010502060101010101" pitchFamily="2" charset="-79"/>
              </a:rPr>
              <a:t>                      עֲשׂוֹת מִשְׁפָּט                           </a:t>
            </a:r>
            <a:r>
              <a:rPr lang="en-US" sz="800" dirty="0" smtClean="0">
                <a:solidFill>
                  <a:srgbClr val="5E4D36"/>
                </a:solidFill>
                <a:latin typeface="Levenim MT" panose="02010502060101010101" pitchFamily="2" charset="-79"/>
                <a:cs typeface="Levenim MT" panose="02010502060101010101" pitchFamily="2" charset="-79"/>
              </a:rPr>
              <a:t/>
            </a:r>
            <a:br>
              <a:rPr lang="en-US" sz="800" dirty="0" smtClean="0">
                <a:solidFill>
                  <a:srgbClr val="5E4D36"/>
                </a:solidFill>
                <a:latin typeface="Levenim MT" panose="02010502060101010101" pitchFamily="2" charset="-79"/>
                <a:cs typeface="Levenim MT" panose="02010502060101010101" pitchFamily="2" charset="-79"/>
              </a:rPr>
            </a:br>
            <a:r>
              <a:rPr lang="he-IL" sz="800" dirty="0" smtClean="0">
                <a:solidFill>
                  <a:srgbClr val="5E4D36"/>
                </a:solidFill>
                <a:latin typeface="Levenim MT" panose="02010502060101010101" pitchFamily="2" charset="-79"/>
                <a:cs typeface="Levenim MT" panose="02010502060101010101" pitchFamily="2" charset="-79"/>
              </a:rPr>
              <a:t>                      וְאַהֲבַת חֶסֶד       </a:t>
            </a:r>
            <a:r>
              <a:rPr lang="en-US" sz="800" dirty="0" smtClean="0">
                <a:solidFill>
                  <a:srgbClr val="5E4D36"/>
                </a:solidFill>
                <a:latin typeface="Levenim MT" panose="02010502060101010101" pitchFamily="2" charset="-79"/>
                <a:cs typeface="Levenim MT" panose="02010502060101010101" pitchFamily="2" charset="-79"/>
              </a:rPr>
              <a:t/>
            </a:r>
            <a:br>
              <a:rPr lang="en-US" sz="800" dirty="0" smtClean="0">
                <a:solidFill>
                  <a:srgbClr val="5E4D36"/>
                </a:solidFill>
                <a:latin typeface="Levenim MT" panose="02010502060101010101" pitchFamily="2" charset="-79"/>
                <a:cs typeface="Levenim MT" panose="02010502060101010101" pitchFamily="2" charset="-79"/>
              </a:rPr>
            </a:br>
            <a:r>
              <a:rPr lang="he-IL" sz="800" b="1" dirty="0" smtClean="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וְהַצְנֵעַ לֶכֶת עִם </a:t>
            </a:r>
            <a:r>
              <a:rPr lang="he-IL" sz="800" b="1" dirty="0" err="1">
                <a:solidFill>
                  <a:srgbClr val="5E4D36"/>
                </a:solidFill>
                <a:latin typeface="Levenim MT" panose="02010502060101010101" pitchFamily="2" charset="-79"/>
                <a:cs typeface="Levenim MT" panose="02010502060101010101" pitchFamily="2" charset="-79"/>
              </a:rPr>
              <a:t>אֱ-לֹהֶיך</a:t>
            </a:r>
            <a:r>
              <a:rPr lang="he-IL" sz="800" b="1" dirty="0">
                <a:solidFill>
                  <a:srgbClr val="5E4D36"/>
                </a:solidFill>
                <a:latin typeface="Levenim MT" panose="02010502060101010101" pitchFamily="2" charset="-79"/>
                <a:cs typeface="Levenim MT" panose="02010502060101010101" pitchFamily="2" charset="-79"/>
              </a:rPr>
              <a:t>ָ                           </a:t>
            </a:r>
            <a:r>
              <a:rPr lang="he-IL" sz="800" b="1" dirty="0" smtClean="0">
                <a:solidFill>
                  <a:srgbClr val="5E4D36"/>
                </a:solidFill>
                <a:latin typeface="Levenim MT" panose="02010502060101010101" pitchFamily="2" charset="-79"/>
                <a:cs typeface="Levenim MT" panose="02010502060101010101" pitchFamily="2" charset="-79"/>
              </a:rPr>
              <a:t>                         </a:t>
            </a:r>
            <a:r>
              <a:rPr lang="he-IL" sz="600" dirty="0" smtClean="0">
                <a:solidFill>
                  <a:srgbClr val="5E4D36"/>
                </a:solidFill>
                <a:latin typeface="Levenim MT" panose="02010502060101010101" pitchFamily="2" charset="-79"/>
                <a:cs typeface="Levenim MT" panose="02010502060101010101" pitchFamily="2" charset="-79"/>
              </a:rPr>
              <a:t>מיכה </a:t>
            </a:r>
            <a:r>
              <a:rPr lang="he-IL" sz="600" dirty="0">
                <a:solidFill>
                  <a:srgbClr val="5E4D36"/>
                </a:solidFill>
                <a:latin typeface="Levenim MT" panose="02010502060101010101" pitchFamily="2" charset="-79"/>
                <a:cs typeface="Levenim MT" panose="02010502060101010101" pitchFamily="2" charset="-79"/>
              </a:rPr>
              <a:t>פרק ו פסוק </a:t>
            </a:r>
            <a:r>
              <a:rPr lang="he-IL" sz="600" dirty="0" smtClean="0">
                <a:solidFill>
                  <a:srgbClr val="5E4D36"/>
                </a:solidFill>
                <a:latin typeface="Levenim MT" panose="02010502060101010101" pitchFamily="2" charset="-79"/>
                <a:cs typeface="Levenim MT" panose="02010502060101010101" pitchFamily="2" charset="-79"/>
              </a:rPr>
              <a:t>ח</a:t>
            </a:r>
            <a:endParaRPr lang="he-IL" sz="950" b="1" dirty="0" smtClean="0">
              <a:solidFill>
                <a:srgbClr val="5E4D36"/>
              </a:solidFill>
              <a:latin typeface="Levenim MT" panose="02010502060101010101" pitchFamily="2" charset="-79"/>
              <a:cs typeface="Levenim MT" panose="02010502060101010101" pitchFamily="2" charset="-79"/>
            </a:endParaRPr>
          </a:p>
          <a:p>
            <a:pPr lvl="0">
              <a:spcAft>
                <a:spcPts val="600"/>
              </a:spcAft>
            </a:pPr>
            <a:endParaRPr lang="he-IL" sz="950" b="1" dirty="0" smtClean="0">
              <a:solidFill>
                <a:srgbClr val="5E4D36"/>
              </a:solidFill>
              <a:latin typeface="Levenim MT" panose="02010502060101010101" pitchFamily="2" charset="-79"/>
              <a:cs typeface="Levenim MT" panose="02010502060101010101" pitchFamily="2" charset="-79"/>
            </a:endParaRPr>
          </a:p>
          <a:p>
            <a:pPr lvl="0">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עבדים [לצרכנות]</a:t>
            </a:r>
            <a:endParaRPr lang="he-IL" sz="6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על נהר אספירין ישבנו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במקומות המוכרים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לא שומעים לא רואים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כאילו אנחנו אוויר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עוד מעט ייגמר הסרט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בקרוב המציאות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התמונה מטושטשת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והצליל לא ברור</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כי כולנו עבדים אפילו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שיש לנו כזה כאילו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פותחים פה בגדול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ומחכים לעונג הבא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כולנו מכורים של מישהו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שמבקש עכשיו תרגישו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פותחים פה גדול ומחכים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למנה הבאה</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חלונות ראווה יפים פה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זה הכול למכירה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גם אנחנו תלויים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עם פתקי החלפה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אז מה נעשה עם הכעס הזה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מה יהיה עם הקנאה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כולם רוצים להיות חופשיים</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אבל ממה אלוהים ממה?</a:t>
            </a:r>
          </a:p>
          <a:p>
            <a:pPr algn="l">
              <a:lnSpc>
                <a:spcPts val="1000"/>
              </a:lnSpc>
            </a:pPr>
            <a:r>
              <a:rPr lang="he-IL" sz="700" dirty="0">
                <a:solidFill>
                  <a:srgbClr val="5E4D36"/>
                </a:solidFill>
                <a:latin typeface="Levenim MT" panose="02010502060101010101" pitchFamily="2" charset="-79"/>
                <a:cs typeface="Levenim MT" panose="02010502060101010101" pitchFamily="2" charset="-79"/>
              </a:rPr>
              <a:t>ברי סחרוף</a:t>
            </a: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ד. צניעות ורהבתנות </a:t>
            </a:r>
            <a:r>
              <a:rPr lang="he-IL" sz="950" b="1" dirty="0">
                <a:solidFill>
                  <a:srgbClr val="5E4D36"/>
                </a:solidFill>
                <a:latin typeface="Levenim MT" panose="02010502060101010101" pitchFamily="2" charset="-79"/>
                <a:cs typeface="Levenim MT" panose="02010502060101010101" pitchFamily="2" charset="-79"/>
              </a:rPr>
              <a:t>– מידה </a:t>
            </a:r>
            <a:r>
              <a:rPr lang="he-IL" sz="950" b="1" dirty="0" smtClean="0">
                <a:solidFill>
                  <a:srgbClr val="5E4D36"/>
                </a:solidFill>
                <a:latin typeface="Levenim MT" panose="02010502060101010101" pitchFamily="2" charset="-79"/>
                <a:cs typeface="Levenim MT" panose="02010502060101010101" pitchFamily="2" charset="-79"/>
              </a:rPr>
              <a:t>והיפוכה. </a:t>
            </a:r>
            <a:endParaRPr lang="he-IL" sz="850" b="1" dirty="0">
              <a:solidFill>
                <a:srgbClr val="5E4D36"/>
              </a:solidFill>
              <a:latin typeface="Levenim MT" panose="02010502060101010101" pitchFamily="2" charset="-79"/>
              <a:cs typeface="Levenim MT" panose="02010502060101010101" pitchFamily="2" charset="-79"/>
            </a:endParaRPr>
          </a:p>
          <a:p>
            <a:pPr algn="just">
              <a:spcAft>
                <a:spcPts val="600"/>
              </a:spcAft>
            </a:pPr>
            <a:r>
              <a:rPr lang="he-IL" sz="700" dirty="0">
                <a:solidFill>
                  <a:srgbClr val="5E4D36"/>
                </a:solidFill>
                <a:latin typeface="Levenim MT" panose="02010502060101010101" pitchFamily="2" charset="-79"/>
                <a:cs typeface="Levenim MT" panose="02010502060101010101" pitchFamily="2" charset="-79"/>
              </a:rPr>
              <a:t>•צניעות היא מידה בנפש.. צניעות היא ההפך </a:t>
            </a:r>
            <a:r>
              <a:rPr lang="he-IL" sz="700" dirty="0" smtClean="0">
                <a:solidFill>
                  <a:srgbClr val="5E4D36"/>
                </a:solidFill>
                <a:latin typeface="Levenim MT" panose="02010502060101010101" pitchFamily="2" charset="-79"/>
                <a:cs typeface="Levenim MT" panose="02010502060101010101" pitchFamily="2" charset="-79"/>
              </a:rPr>
              <a:t>מרהבתנות. </a:t>
            </a:r>
            <a:r>
              <a:rPr lang="he-IL" sz="700" dirty="0">
                <a:solidFill>
                  <a:srgbClr val="5E4D36"/>
                </a:solidFill>
                <a:latin typeface="Levenim MT" panose="02010502060101010101" pitchFamily="2" charset="-79"/>
                <a:cs typeface="Levenim MT" panose="02010502060101010101" pitchFamily="2" charset="-79"/>
              </a:rPr>
              <a:t>והיא משמשת בעיקר בתחום הכלכלי והמיני השימוש הוא בצמד המידות </a:t>
            </a:r>
            <a:r>
              <a:rPr lang="he-IL" sz="700" dirty="0" smtClean="0">
                <a:solidFill>
                  <a:srgbClr val="5E4D36"/>
                </a:solidFill>
                <a:latin typeface="Levenim MT" panose="02010502060101010101" pitchFamily="2" charset="-79"/>
                <a:cs typeface="Levenim MT" panose="02010502060101010101" pitchFamily="2" charset="-79"/>
              </a:rPr>
              <a:t>רהבתנות </a:t>
            </a:r>
            <a:r>
              <a:rPr lang="he-IL" sz="700" dirty="0">
                <a:solidFill>
                  <a:srgbClr val="5E4D36"/>
                </a:solidFill>
                <a:latin typeface="Levenim MT" panose="02010502060101010101" pitchFamily="2" charset="-79"/>
                <a:cs typeface="Levenim MT" panose="02010502060101010101" pitchFamily="2" charset="-79"/>
              </a:rPr>
              <a:t>וצניעות. אדם יכול להיות בעל גאווה אך צנוע בהלכות חייו הכלכליים והמיניים.</a:t>
            </a:r>
          </a:p>
          <a:p>
            <a:pPr algn="just">
              <a:spcAft>
                <a:spcPts val="600"/>
              </a:spcAft>
            </a:pPr>
            <a:r>
              <a:rPr lang="he-IL" sz="700" dirty="0" smtClean="0">
                <a:solidFill>
                  <a:srgbClr val="5E4D36"/>
                </a:solidFill>
                <a:latin typeface="Levenim MT" panose="02010502060101010101" pitchFamily="2" charset="-79"/>
                <a:cs typeface="Levenim MT" panose="02010502060101010101" pitchFamily="2" charset="-79"/>
              </a:rPr>
              <a:t>•</a:t>
            </a:r>
            <a:r>
              <a:rPr lang="he-IL" sz="700" dirty="0">
                <a:solidFill>
                  <a:srgbClr val="5E4D36"/>
                </a:solidFill>
                <a:latin typeface="Levenim MT" panose="02010502060101010101" pitchFamily="2" charset="-79"/>
                <a:cs typeface="Levenim MT" panose="02010502060101010101" pitchFamily="2" charset="-79"/>
              </a:rPr>
              <a:t>אין רע </a:t>
            </a:r>
            <a:r>
              <a:rPr lang="he-IL" sz="700" dirty="0" smtClean="0">
                <a:solidFill>
                  <a:srgbClr val="5E4D36"/>
                </a:solidFill>
                <a:latin typeface="Levenim MT" panose="02010502060101010101" pitchFamily="2" charset="-79"/>
                <a:cs typeface="Levenim MT" panose="02010502060101010101" pitchFamily="2" charset="-79"/>
              </a:rPr>
              <a:t>בלהיות בעל </a:t>
            </a:r>
            <a:r>
              <a:rPr lang="he-IL" sz="700" dirty="0">
                <a:solidFill>
                  <a:srgbClr val="5E4D36"/>
                </a:solidFill>
                <a:latin typeface="Levenim MT" panose="02010502060101010101" pitchFamily="2" charset="-79"/>
                <a:cs typeface="Levenim MT" panose="02010502060101010101" pitchFamily="2" charset="-79"/>
              </a:rPr>
              <a:t>נכסים. אין רע בהיות האדם בעל מיניות מפותחת. כאשר האדם ממקד את כל קיומו הפסיכולוגי על הרכוש והמין, זוהי </a:t>
            </a:r>
            <a:r>
              <a:rPr lang="he-IL" sz="700" dirty="0" smtClean="0">
                <a:solidFill>
                  <a:srgbClr val="5E4D36"/>
                </a:solidFill>
                <a:latin typeface="Levenim MT" panose="02010502060101010101" pitchFamily="2" charset="-79"/>
                <a:cs typeface="Levenim MT" panose="02010502060101010101" pitchFamily="2" charset="-79"/>
              </a:rPr>
              <a:t>רהבתנות. </a:t>
            </a:r>
            <a:r>
              <a:rPr lang="he-IL" sz="700" dirty="0">
                <a:solidFill>
                  <a:srgbClr val="5E4D36"/>
                </a:solidFill>
                <a:latin typeface="Levenim MT" panose="02010502060101010101" pitchFamily="2" charset="-79"/>
                <a:cs typeface="Levenim MT" panose="02010502060101010101" pitchFamily="2" charset="-79"/>
              </a:rPr>
              <a:t>אדם שלם בעולם החומר חייב שיהיו בו כוחות של עשיה והתייחסות בתחום הכלכלי כמו גם בתחום המיני. לכן צניעות אינה הימנעות מרכוש וממיניות. הצניעות אינה דיכוי כוחות הנפש הללו. </a:t>
            </a:r>
          </a:p>
          <a:p>
            <a:pPr algn="just"/>
            <a:r>
              <a:rPr lang="he-IL" sz="700" dirty="0" smtClean="0">
                <a:solidFill>
                  <a:srgbClr val="5E4D36"/>
                </a:solidFill>
                <a:latin typeface="Levenim MT" panose="02010502060101010101" pitchFamily="2" charset="-79"/>
                <a:cs typeface="Levenim MT" panose="02010502060101010101" pitchFamily="2" charset="-79"/>
              </a:rPr>
              <a:t>•ובלשון </a:t>
            </a:r>
            <a:r>
              <a:rPr lang="he-IL" sz="700" dirty="0">
                <a:solidFill>
                  <a:srgbClr val="5E4D36"/>
                </a:solidFill>
                <a:latin typeface="Levenim MT" panose="02010502060101010101" pitchFamily="2" charset="-79"/>
                <a:cs typeface="Levenim MT" panose="02010502060101010101" pitchFamily="2" charset="-79"/>
              </a:rPr>
              <a:t>חיובית – צניעות היא היכולת של האדם להשתמש </a:t>
            </a:r>
            <a:r>
              <a:rPr lang="he-IL" sz="700" b="1" dirty="0">
                <a:solidFill>
                  <a:srgbClr val="5E4D36"/>
                </a:solidFill>
                <a:latin typeface="Levenim MT" panose="02010502060101010101" pitchFamily="2" charset="-79"/>
                <a:cs typeface="Levenim MT" panose="02010502060101010101" pitchFamily="2" charset="-79"/>
              </a:rPr>
              <a:t>ב ח י ר ו ת  מ ל א ה </a:t>
            </a:r>
            <a:r>
              <a:rPr lang="he-IL" sz="700" dirty="0">
                <a:solidFill>
                  <a:srgbClr val="5E4D36"/>
                </a:solidFill>
                <a:latin typeface="Levenim MT" panose="02010502060101010101" pitchFamily="2" charset="-79"/>
                <a:cs typeface="Levenim MT" panose="02010502060101010101" pitchFamily="2" charset="-79"/>
              </a:rPr>
              <a:t>בכוחות הללו. כאשר אדם משועבד לכוחות הללו הוא אינו צנוע. הוא </a:t>
            </a:r>
            <a:r>
              <a:rPr lang="he-IL" sz="700" dirty="0" smtClean="0">
                <a:solidFill>
                  <a:srgbClr val="5E4D36"/>
                </a:solidFill>
                <a:latin typeface="Levenim MT" panose="02010502060101010101" pitchFamily="2" charset="-79"/>
                <a:cs typeface="Levenim MT" panose="02010502060101010101" pitchFamily="2" charset="-79"/>
              </a:rPr>
              <a:t>רהבתן. </a:t>
            </a:r>
            <a:r>
              <a:rPr lang="he-IL" sz="700" dirty="0">
                <a:solidFill>
                  <a:srgbClr val="5E4D36"/>
                </a:solidFill>
                <a:latin typeface="Levenim MT" panose="02010502060101010101" pitchFamily="2" charset="-79"/>
                <a:cs typeface="Levenim MT" panose="02010502060101010101" pitchFamily="2" charset="-79"/>
              </a:rPr>
              <a:t>כאשר הוא בוחר איך וכיצד להשתמש בכוחות הללו – זוהי מידת הצניעות. הגדרה זו עומדת בניגוד להגדרה הרווחת שצניעות היא הסתרה של המיניות והרכוש</a:t>
            </a:r>
            <a:r>
              <a:rPr lang="he-IL" sz="700" dirty="0" smtClean="0">
                <a:solidFill>
                  <a:srgbClr val="5E4D36"/>
                </a:solidFill>
                <a:latin typeface="Levenim MT" panose="02010502060101010101" pitchFamily="2" charset="-79"/>
                <a:cs typeface="Levenim MT" panose="02010502060101010101" pitchFamily="2" charset="-79"/>
              </a:rPr>
              <a:t>.</a:t>
            </a:r>
          </a:p>
          <a:p>
            <a:pPr algn="just"/>
            <a:r>
              <a:rPr lang="he-IL" sz="700" dirty="0" smtClean="0">
                <a:solidFill>
                  <a:srgbClr val="5E4D36"/>
                </a:solidFill>
                <a:latin typeface="Levenim MT" panose="02010502060101010101" pitchFamily="2" charset="-79"/>
                <a:cs typeface="Levenim MT" panose="02010502060101010101" pitchFamily="2" charset="-79"/>
              </a:rPr>
              <a:t>במילים אחרות צניעות היא האסטרטגיה הנכונה על מנת לממש נכון את כוחות החיים, בדגש על המיניות והרכוש. </a:t>
            </a:r>
            <a:endParaRPr lang="he-IL" sz="700" dirty="0">
              <a:solidFill>
                <a:srgbClr val="5E4D36"/>
              </a:solidFill>
              <a:latin typeface="Levenim MT" panose="02010502060101010101" pitchFamily="2" charset="-79"/>
              <a:cs typeface="Levenim MT" panose="02010502060101010101" pitchFamily="2" charset="-79"/>
            </a:endParaRPr>
          </a:p>
          <a:p>
            <a:pPr algn="just"/>
            <a:r>
              <a:rPr lang="he-IL" sz="700" dirty="0" smtClean="0">
                <a:solidFill>
                  <a:srgbClr val="5E4D36"/>
                </a:solidFill>
                <a:latin typeface="Levenim MT" panose="02010502060101010101" pitchFamily="2" charset="-79"/>
                <a:cs typeface="Levenim MT" panose="02010502060101010101" pitchFamily="2" charset="-79"/>
              </a:rPr>
              <a:t>•</a:t>
            </a:r>
            <a:r>
              <a:rPr lang="he-IL" sz="700" dirty="0">
                <a:solidFill>
                  <a:srgbClr val="5E4D36"/>
                </a:solidFill>
                <a:latin typeface="Levenim MT" panose="02010502060101010101" pitchFamily="2" charset="-79"/>
                <a:cs typeface="Levenim MT" panose="02010502060101010101" pitchFamily="2" charset="-79"/>
              </a:rPr>
              <a:t>בחירה היא ההפך מתלות. כדי להגיע למקום של בחירה צריך האדם להיות באיזון פסיכולוגי </a:t>
            </a:r>
            <a:r>
              <a:rPr lang="he-IL" sz="700" dirty="0" smtClean="0">
                <a:solidFill>
                  <a:srgbClr val="5E4D36"/>
                </a:solidFill>
                <a:latin typeface="Levenim MT" panose="02010502060101010101" pitchFamily="2" charset="-79"/>
                <a:cs typeface="Levenim MT" panose="02010502060101010101" pitchFamily="2" charset="-79"/>
              </a:rPr>
              <a:t>נפשי, ובעצם בשל ומבוגר מבחינה פנימית. </a:t>
            </a:r>
            <a:r>
              <a:rPr lang="he-IL" sz="700" dirty="0">
                <a:solidFill>
                  <a:srgbClr val="5E4D36"/>
                </a:solidFill>
                <a:latin typeface="Levenim MT" panose="02010502060101010101" pitchFamily="2" charset="-79"/>
                <a:cs typeface="Levenim MT" panose="02010502060101010101" pitchFamily="2" charset="-79"/>
              </a:rPr>
              <a:t>וכמו במידות האחרות, </a:t>
            </a:r>
            <a:r>
              <a:rPr lang="he-IL" sz="700" dirty="0" smtClean="0">
                <a:solidFill>
                  <a:srgbClr val="5E4D36"/>
                </a:solidFill>
                <a:latin typeface="Levenim MT" panose="02010502060101010101" pitchFamily="2" charset="-79"/>
                <a:cs typeface="Levenim MT" panose="02010502060101010101" pitchFamily="2" charset="-79"/>
              </a:rPr>
              <a:t>למשל, אדם שמבחינה רגשית הוא </a:t>
            </a:r>
            <a:r>
              <a:rPr lang="he-IL" sz="700" dirty="0">
                <a:solidFill>
                  <a:srgbClr val="5E4D36"/>
                </a:solidFill>
                <a:latin typeface="Levenim MT" panose="02010502060101010101" pitchFamily="2" charset="-79"/>
                <a:cs typeface="Levenim MT" panose="02010502060101010101" pitchFamily="2" charset="-79"/>
              </a:rPr>
              <a:t>'ילד פגוע', יחצין </a:t>
            </a:r>
            <a:r>
              <a:rPr lang="he-IL" sz="700" dirty="0" smtClean="0">
                <a:solidFill>
                  <a:srgbClr val="5E4D36"/>
                </a:solidFill>
                <a:latin typeface="Levenim MT" panose="02010502060101010101" pitchFamily="2" charset="-79"/>
                <a:cs typeface="Levenim MT" panose="02010502060101010101" pitchFamily="2" charset="-79"/>
              </a:rPr>
              <a:t>ויתרברב בכוחות </a:t>
            </a:r>
            <a:r>
              <a:rPr lang="he-IL" sz="700" dirty="0">
                <a:solidFill>
                  <a:srgbClr val="5E4D36"/>
                </a:solidFill>
                <a:latin typeface="Levenim MT" panose="02010502060101010101" pitchFamily="2" charset="-79"/>
                <a:cs typeface="Levenim MT" panose="02010502060101010101" pitchFamily="2" charset="-79"/>
              </a:rPr>
              <a:t>הרכושנות והמיניות</a:t>
            </a:r>
            <a:r>
              <a:rPr lang="he-IL" sz="700" dirty="0" smtClean="0">
                <a:solidFill>
                  <a:srgbClr val="5E4D36"/>
                </a:solidFill>
                <a:latin typeface="Levenim MT" panose="02010502060101010101" pitchFamily="2" charset="-79"/>
                <a:cs typeface="Levenim MT" panose="02010502060101010101" pitchFamily="2" charset="-79"/>
              </a:rPr>
              <a:t>. ראשית יש לצאת </a:t>
            </a:r>
            <a:r>
              <a:rPr lang="he-IL" sz="700" dirty="0">
                <a:solidFill>
                  <a:srgbClr val="5E4D36"/>
                </a:solidFill>
                <a:latin typeface="Levenim MT" panose="02010502060101010101" pitchFamily="2" charset="-79"/>
                <a:cs typeface="Levenim MT" panose="02010502060101010101" pitchFamily="2" charset="-79"/>
              </a:rPr>
              <a:t>מהמקום ההישרדותי הפסיכולוגי. שם נעשית עבודת המידות. רק כך תהיה לאדם בחירה איך להשתמש בכוחות הרכושנות והמיניות</a:t>
            </a:r>
            <a:r>
              <a:rPr lang="he-IL" sz="700" dirty="0" smtClean="0">
                <a:solidFill>
                  <a:srgbClr val="5E4D36"/>
                </a:solidFill>
                <a:latin typeface="Levenim MT" panose="02010502060101010101" pitchFamily="2" charset="-79"/>
                <a:cs typeface="Levenim MT" panose="02010502060101010101" pitchFamily="2" charset="-79"/>
              </a:rPr>
              <a:t>.</a:t>
            </a:r>
          </a:p>
          <a:p>
            <a:pPr algn="just"/>
            <a:r>
              <a:rPr lang="he-IL" sz="700" dirty="0" smtClean="0">
                <a:solidFill>
                  <a:srgbClr val="5E4D36"/>
                </a:solidFill>
                <a:latin typeface="Levenim MT" panose="02010502060101010101" pitchFamily="2" charset="-79"/>
                <a:cs typeface="Levenim MT" panose="02010502060101010101" pitchFamily="2" charset="-79"/>
              </a:rPr>
              <a:t>כיום בלי שאנחנו שמים לב, אנחנו פועלים במודעות של חירות, אבל לא פעם המצב </a:t>
            </a:r>
            <a:r>
              <a:rPr lang="he-IL" sz="700" dirty="0" err="1" smtClean="0">
                <a:solidFill>
                  <a:srgbClr val="5E4D36"/>
                </a:solidFill>
                <a:latin typeface="Levenim MT" panose="02010502060101010101" pitchFamily="2" charset="-79"/>
                <a:cs typeface="Levenim MT" panose="02010502060101010101" pitchFamily="2" charset="-79"/>
              </a:rPr>
              <a:t>האמיתי</a:t>
            </a:r>
            <a:r>
              <a:rPr lang="he-IL" sz="700" dirty="0" smtClean="0">
                <a:solidFill>
                  <a:srgbClr val="5E4D36"/>
                </a:solidFill>
                <a:latin typeface="Levenim MT" panose="02010502060101010101" pitchFamily="2" charset="-79"/>
                <a:cs typeface="Levenim MT" panose="02010502060101010101" pitchFamily="2" charset="-79"/>
              </a:rPr>
              <a:t> הוא מצב של תלות. </a:t>
            </a:r>
          </a:p>
          <a:p>
            <a:pPr algn="just"/>
            <a:r>
              <a:rPr lang="he-IL" sz="700" dirty="0" smtClean="0">
                <a:solidFill>
                  <a:srgbClr val="5E4D36"/>
                </a:solidFill>
                <a:latin typeface="Levenim MT" panose="02010502060101010101" pitchFamily="2" charset="-79"/>
                <a:cs typeface="Levenim MT" panose="02010502060101010101" pitchFamily="2" charset="-79"/>
              </a:rPr>
              <a:t>תלות זו מתבטאת במוסכמות חברתיות חדשות שנוצרות, כמו לדוגמה במוסכמה שחובה לענות להודעות </a:t>
            </a:r>
            <a:r>
              <a:rPr lang="he-IL" sz="700" dirty="0" err="1" smtClean="0">
                <a:solidFill>
                  <a:srgbClr val="5E4D36"/>
                </a:solidFill>
                <a:latin typeface="Levenim MT" panose="02010502060101010101" pitchFamily="2" charset="-79"/>
                <a:cs typeface="Levenim MT" panose="02010502060101010101" pitchFamily="2" charset="-79"/>
              </a:rPr>
              <a:t>וואצאפ</a:t>
            </a:r>
            <a:r>
              <a:rPr lang="he-IL" sz="700" dirty="0" smtClean="0">
                <a:solidFill>
                  <a:srgbClr val="5E4D36"/>
                </a:solidFill>
                <a:latin typeface="Levenim MT" panose="02010502060101010101" pitchFamily="2" charset="-79"/>
                <a:cs typeface="Levenim MT" panose="02010502060101010101" pitchFamily="2" charset="-79"/>
              </a:rPr>
              <a:t> או </a:t>
            </a:r>
            <a:r>
              <a:rPr lang="he-IL" sz="700" dirty="0" err="1" smtClean="0">
                <a:solidFill>
                  <a:srgbClr val="5E4D36"/>
                </a:solidFill>
                <a:latin typeface="Levenim MT" panose="02010502060101010101" pitchFamily="2" charset="-79"/>
                <a:cs typeface="Levenim MT" panose="02010502060101010101" pitchFamily="2" charset="-79"/>
              </a:rPr>
              <a:t>פייסבוק</a:t>
            </a:r>
            <a:r>
              <a:rPr lang="he-IL" sz="700" dirty="0" smtClean="0">
                <a:solidFill>
                  <a:srgbClr val="5E4D36"/>
                </a:solidFill>
                <a:latin typeface="Levenim MT" panose="02010502060101010101" pitchFamily="2" charset="-79"/>
                <a:cs typeface="Levenim MT" panose="02010502060101010101" pitchFamily="2" charset="-79"/>
              </a:rPr>
              <a:t> על מנת לא "לייבש", או לדווח כאן ועכשיו על אירועים בהם אתה נמצא, לפעמים על חשבון חוויית האירוע עצמו.</a:t>
            </a:r>
          </a:p>
          <a:p>
            <a:pPr algn="just"/>
            <a:r>
              <a:rPr lang="he-IL" sz="700" dirty="0" smtClean="0">
                <a:solidFill>
                  <a:srgbClr val="5E4D36"/>
                </a:solidFill>
                <a:latin typeface="Levenim MT" panose="02010502060101010101" pitchFamily="2" charset="-79"/>
                <a:cs typeface="Levenim MT" panose="02010502060101010101" pitchFamily="2" charset="-79"/>
              </a:rPr>
              <a:t>צניעות בעידן </a:t>
            </a:r>
            <a:r>
              <a:rPr lang="he-IL" sz="700" dirty="0" err="1" smtClean="0">
                <a:solidFill>
                  <a:srgbClr val="5E4D36"/>
                </a:solidFill>
                <a:latin typeface="Levenim MT" panose="02010502060101010101" pitchFamily="2" charset="-79"/>
                <a:cs typeface="Levenim MT" panose="02010502060101010101" pitchFamily="2" charset="-79"/>
              </a:rPr>
              <a:t>הפייסבוק</a:t>
            </a:r>
            <a:r>
              <a:rPr lang="he-IL" sz="700" dirty="0" smtClean="0">
                <a:solidFill>
                  <a:srgbClr val="5E4D36"/>
                </a:solidFill>
                <a:latin typeface="Levenim MT" panose="02010502060101010101" pitchFamily="2" charset="-79"/>
                <a:cs typeface="Levenim MT" panose="02010502060101010101" pitchFamily="2" charset="-79"/>
              </a:rPr>
              <a:t> היא חזרה לשאלה כיצד אני לוקח חלק במרחבים ציבוריים וירטואליים מתוך חירות. </a:t>
            </a:r>
          </a:p>
          <a:p>
            <a:pPr algn="just"/>
            <a:r>
              <a:rPr lang="he-IL" sz="700" dirty="0" smtClean="0">
                <a:solidFill>
                  <a:srgbClr val="5E4D36"/>
                </a:solidFill>
                <a:latin typeface="Levenim MT" panose="02010502060101010101" pitchFamily="2" charset="-79"/>
                <a:cs typeface="Levenim MT" panose="02010502060101010101" pitchFamily="2" charset="-79"/>
              </a:rPr>
              <a:t> </a:t>
            </a:r>
            <a:r>
              <a:rPr lang="he-IL" sz="600" dirty="0" smtClean="0">
                <a:solidFill>
                  <a:srgbClr val="5E4D36"/>
                </a:solidFill>
                <a:latin typeface="Levenim MT" panose="02010502060101010101" pitchFamily="2" charset="-79"/>
                <a:cs typeface="Levenim MT" panose="02010502060101010101" pitchFamily="2" charset="-79"/>
              </a:rPr>
              <a:t>חבורת הכותבים – השומר החדש</a:t>
            </a:r>
            <a:endParaRPr lang="he-IL" sz="6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ג. תדמית ברשתות חברתיות</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כתיבת ועדכון הפרופיל האישי ברשתות החברתיות </a:t>
            </a:r>
            <a:r>
              <a:rPr lang="he-IL" sz="600" dirty="0" smtClean="0">
                <a:solidFill>
                  <a:srgbClr val="5E4D36"/>
                </a:solidFill>
                <a:latin typeface="Levenim MT" panose="02010502060101010101" pitchFamily="2" charset="-79"/>
                <a:cs typeface="Levenim MT" panose="02010502060101010101" pitchFamily="2" charset="-79"/>
              </a:rPr>
              <a:t>מהווה... </a:t>
            </a:r>
            <a:r>
              <a:rPr lang="he-IL" sz="600" dirty="0">
                <a:solidFill>
                  <a:srgbClr val="5E4D36"/>
                </a:solidFill>
                <a:latin typeface="Levenim MT" panose="02010502060101010101" pitchFamily="2" charset="-79"/>
                <a:cs typeface="Levenim MT" panose="02010502060101010101" pitchFamily="2" charset="-79"/>
              </a:rPr>
              <a:t>בניית "העצמי" בעיני עצמי ובניית "העצמי" בעיני הזולת ...כתיבת "העצמי" בפני עצמי היא תהליך של הכרה-עצמית ... תהליך זה מתקיים תמיד ביחס לזולת</a:t>
            </a:r>
            <a:r>
              <a:rPr lang="he-IL" sz="600" dirty="0" smtClean="0">
                <a:solidFill>
                  <a:srgbClr val="5E4D36"/>
                </a:solidFill>
                <a:latin typeface="Levenim MT" panose="02010502060101010101" pitchFamily="2" charset="-79"/>
                <a:cs typeface="Levenim MT" panose="02010502060101010101" pitchFamily="2" charset="-79"/>
              </a:rPr>
              <a:t>...בני-אדם </a:t>
            </a:r>
            <a:r>
              <a:rPr lang="he-IL" sz="600" dirty="0">
                <a:solidFill>
                  <a:srgbClr val="5E4D36"/>
                </a:solidFill>
                <a:latin typeface="Levenim MT" panose="02010502060101010101" pitchFamily="2" charset="-79"/>
                <a:cs typeface="Levenim MT" panose="02010502060101010101" pitchFamily="2" charset="-79"/>
              </a:rPr>
              <a:t>מנסים לשלוט על האופן שבו הזולת רואה אותם; ובמובן זה הם כשחקנים הניצבים על במה </a:t>
            </a:r>
            <a:r>
              <a:rPr lang="he-IL" sz="600" dirty="0" smtClean="0">
                <a:solidFill>
                  <a:srgbClr val="5E4D36"/>
                </a:solidFill>
                <a:latin typeface="Levenim MT" panose="02010502060101010101" pitchFamily="2" charset="-79"/>
                <a:cs typeface="Levenim MT" panose="02010502060101010101" pitchFamily="2" charset="-79"/>
              </a:rPr>
              <a:t>חברתית,...בסביבה </a:t>
            </a:r>
            <a:r>
              <a:rPr lang="he-IL" sz="600" dirty="0">
                <a:solidFill>
                  <a:srgbClr val="5E4D36"/>
                </a:solidFill>
                <a:latin typeface="Levenim MT" panose="02010502060101010101" pitchFamily="2" charset="-79"/>
                <a:cs typeface="Levenim MT" panose="02010502060101010101" pitchFamily="2" charset="-79"/>
              </a:rPr>
              <a:t>שבה מתקיימת אינטראקציה אנושית בלתי מתווכת </a:t>
            </a:r>
            <a:r>
              <a:rPr lang="he-IL" sz="600" dirty="0" smtClean="0">
                <a:solidFill>
                  <a:srgbClr val="5E4D36"/>
                </a:solidFill>
                <a:latin typeface="Levenim MT" panose="02010502060101010101" pitchFamily="2" charset="-79"/>
                <a:cs typeface="Levenim MT" panose="02010502060101010101" pitchFamily="2" charset="-79"/>
              </a:rPr>
              <a:t>[דוגמת </a:t>
            </a:r>
            <a:r>
              <a:rPr lang="he-IL" sz="600" dirty="0">
                <a:solidFill>
                  <a:srgbClr val="5E4D36"/>
                </a:solidFill>
                <a:latin typeface="Levenim MT" panose="02010502060101010101" pitchFamily="2" charset="-79"/>
                <a:cs typeface="Levenim MT" panose="02010502060101010101" pitchFamily="2" charset="-79"/>
              </a:rPr>
              <a:t>מפגש פנים אל פנים - להלן </a:t>
            </a:r>
            <a:r>
              <a:rPr lang="he-IL" sz="600" dirty="0" err="1" smtClean="0">
                <a:solidFill>
                  <a:srgbClr val="5E4D36"/>
                </a:solidFill>
                <a:latin typeface="Levenim MT" panose="02010502060101010101" pitchFamily="2" charset="-79"/>
                <a:cs typeface="Levenim MT" panose="02010502060101010101" pitchFamily="2" charset="-79"/>
              </a:rPr>
              <a:t>פא"פ</a:t>
            </a:r>
            <a:r>
              <a:rPr lang="he-IL" sz="600" dirty="0" smtClean="0">
                <a:solidFill>
                  <a:srgbClr val="5E4D36"/>
                </a:solidFill>
                <a:latin typeface="Levenim MT" panose="02010502060101010101" pitchFamily="2" charset="-79"/>
                <a:cs typeface="Levenim MT" panose="02010502060101010101" pitchFamily="2" charset="-79"/>
              </a:rPr>
              <a:t>] </a:t>
            </a:r>
            <a:r>
              <a:rPr lang="he-IL" sz="600" dirty="0">
                <a:solidFill>
                  <a:srgbClr val="5E4D36"/>
                </a:solidFill>
                <a:latin typeface="Levenim MT" panose="02010502060101010101" pitchFamily="2" charset="-79"/>
                <a:cs typeface="Levenim MT" panose="02010502060101010101" pitchFamily="2" charset="-79"/>
              </a:rPr>
              <a:t>הגוף האנושי הוא זה שבאמצעותו מבוטא "העצמי" - בפרט בעיני הזולת. </a:t>
            </a:r>
            <a:endParaRPr lang="he-IL" sz="6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המראה </a:t>
            </a:r>
            <a:r>
              <a:rPr lang="he-IL" sz="600" dirty="0">
                <a:solidFill>
                  <a:srgbClr val="5E4D36"/>
                </a:solidFill>
                <a:latin typeface="Levenim MT" panose="02010502060101010101" pitchFamily="2" charset="-79"/>
                <a:cs typeface="Levenim MT" panose="02010502060101010101" pitchFamily="2" charset="-79"/>
              </a:rPr>
              <a:t>שלי והתנהגותי הם אלה המאפשרים לבנות את עצמי ביחס אל הזולת. </a:t>
            </a:r>
            <a:endParaRPr lang="he-IL" sz="6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אך </a:t>
            </a:r>
            <a:r>
              <a:rPr lang="he-IL" sz="600" dirty="0">
                <a:solidFill>
                  <a:srgbClr val="5E4D36"/>
                </a:solidFill>
                <a:latin typeface="Levenim MT" panose="02010502060101010101" pitchFamily="2" charset="-79"/>
                <a:cs typeface="Levenim MT" panose="02010502060101010101" pitchFamily="2" charset="-79"/>
              </a:rPr>
              <a:t>בסביבה מתווכת, כמו זו של האינטרנט, הגוף אינו נראה לעין בצורה </a:t>
            </a:r>
            <a:r>
              <a:rPr lang="he-IL" sz="600" dirty="0" err="1">
                <a:solidFill>
                  <a:srgbClr val="5E4D36"/>
                </a:solidFill>
                <a:latin typeface="Levenim MT" panose="02010502060101010101" pitchFamily="2" charset="-79"/>
                <a:cs typeface="Levenim MT" panose="02010502060101010101" pitchFamily="2" charset="-79"/>
              </a:rPr>
              <a:t>מיידית</a:t>
            </a:r>
            <a:r>
              <a:rPr lang="he-IL" sz="600" dirty="0">
                <a:solidFill>
                  <a:srgbClr val="5E4D36"/>
                </a:solidFill>
                <a:latin typeface="Levenim MT" panose="02010502060101010101" pitchFamily="2" charset="-79"/>
                <a:cs typeface="Levenim MT" panose="02010502060101010101" pitchFamily="2" charset="-79"/>
              </a:rPr>
              <a:t>; והכישורים שבני-אדם צריכים בכדי לנהל את הרושם שהם יוצרים, הם שונים. </a:t>
            </a:r>
            <a:endParaRPr lang="he-IL" sz="6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600" b="1" dirty="0" smtClean="0">
                <a:solidFill>
                  <a:srgbClr val="5E4D36"/>
                </a:solidFill>
                <a:latin typeface="Levenim MT" panose="02010502060101010101" pitchFamily="2" charset="-79"/>
                <a:cs typeface="Levenim MT" panose="02010502060101010101" pitchFamily="2" charset="-79"/>
              </a:rPr>
              <a:t>במובן </a:t>
            </a:r>
            <a:r>
              <a:rPr lang="he-IL" sz="600" b="1" dirty="0">
                <a:solidFill>
                  <a:srgbClr val="5E4D36"/>
                </a:solidFill>
                <a:latin typeface="Levenim MT" panose="02010502060101010101" pitchFamily="2" charset="-79"/>
                <a:cs typeface="Levenim MT" panose="02010502060101010101" pitchFamily="2" charset="-79"/>
              </a:rPr>
              <a:t>זה, הפרופיל האישי מחליף את הגוף הפיזי בתהליך "הכתיבה" או "הציור" העצמי.</a:t>
            </a:r>
            <a:r>
              <a:rPr lang="he-IL" sz="600" dirty="0">
                <a:solidFill>
                  <a:srgbClr val="5E4D36"/>
                </a:solidFill>
                <a:latin typeface="Levenim MT" panose="02010502060101010101" pitchFamily="2" charset="-79"/>
                <a:cs typeface="Levenim MT" panose="02010502060101010101" pitchFamily="2" charset="-79"/>
              </a:rPr>
              <a:t> </a:t>
            </a:r>
            <a:endParaRPr lang="he-IL" sz="6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לכן</a:t>
            </a:r>
            <a:r>
              <a:rPr lang="he-IL" sz="600" dirty="0">
                <a:solidFill>
                  <a:srgbClr val="5E4D36"/>
                </a:solidFill>
                <a:latin typeface="Levenim MT" panose="02010502060101010101" pitchFamily="2" charset="-79"/>
                <a:cs typeface="Levenim MT" panose="02010502060101010101" pitchFamily="2" charset="-79"/>
              </a:rPr>
              <a:t>, כתיבת ועדכון הפרופיל האישי ברשת החברתית הוא אקט מכונן</a:t>
            </a:r>
            <a:r>
              <a:rPr lang="he-IL" sz="600" dirty="0" smtClean="0">
                <a:solidFill>
                  <a:srgbClr val="5E4D36"/>
                </a:solidFill>
                <a:latin typeface="Levenim MT" panose="02010502060101010101" pitchFamily="2" charset="-79"/>
                <a:cs typeface="Levenim MT" panose="02010502060101010101" pitchFamily="2" charset="-79"/>
              </a:rPr>
              <a:t>...באמצעות </a:t>
            </a:r>
            <a:r>
              <a:rPr lang="he-IL" sz="600" dirty="0">
                <a:solidFill>
                  <a:srgbClr val="5E4D36"/>
                </a:solidFill>
                <a:latin typeface="Levenim MT" panose="02010502060101010101" pitchFamily="2" charset="-79"/>
                <a:cs typeface="Levenim MT" panose="02010502060101010101" pitchFamily="2" charset="-79"/>
              </a:rPr>
              <a:t>הפרופיל יכולים אנשים להביע היבטים - לעתים מוצנעים - של זהותם, במטרה שאחרים יראו, יפרשו ויגבשו דעה. אמנם, היכולת הטכנולוגית מאפשרת להציג בפרופיל האישי נתונים שאינם בהכרח משקפים את הזהות האישית בעולם הפיזי ... קיים אם כן קשר הדוק בין הזהות </a:t>
            </a:r>
            <a:r>
              <a:rPr lang="he-IL" sz="600" dirty="0" err="1">
                <a:solidFill>
                  <a:srgbClr val="5E4D36"/>
                </a:solidFill>
                <a:latin typeface="Levenim MT" panose="02010502060101010101" pitchFamily="2" charset="-79"/>
                <a:cs typeface="Levenim MT" panose="02010502060101010101" pitchFamily="2" charset="-79"/>
              </a:rPr>
              <a:t>הוירטואלית</a:t>
            </a:r>
            <a:r>
              <a:rPr lang="he-IL" sz="600" dirty="0">
                <a:solidFill>
                  <a:srgbClr val="5E4D36"/>
                </a:solidFill>
                <a:latin typeface="Levenim MT" panose="02010502060101010101" pitchFamily="2" charset="-79"/>
                <a:cs typeface="Levenim MT" panose="02010502060101010101" pitchFamily="2" charset="-79"/>
              </a:rPr>
              <a:t> והפיזית; וקשה לכן לגבש זהות שהיא לחלוטין בלתי אותנטית. עם זאת, חשוב לציין, כי אופן הצגת הפרופיל נוטה להדגיש היבטים זהותיים </a:t>
            </a:r>
            <a:r>
              <a:rPr lang="he-IL" sz="600" dirty="0" err="1">
                <a:solidFill>
                  <a:srgbClr val="5E4D36"/>
                </a:solidFill>
                <a:latin typeface="Levenim MT" panose="02010502060101010101" pitchFamily="2" charset="-79"/>
                <a:cs typeface="Levenim MT" panose="02010502060101010101" pitchFamily="2" charset="-79"/>
              </a:rPr>
              <a:t>מסויימים</a:t>
            </a:r>
            <a:r>
              <a:rPr lang="he-IL" sz="600" dirty="0">
                <a:solidFill>
                  <a:srgbClr val="5E4D36"/>
                </a:solidFill>
                <a:latin typeface="Levenim MT" panose="02010502060101010101" pitchFamily="2" charset="-79"/>
                <a:cs typeface="Levenim MT" panose="02010502060101010101" pitchFamily="2" charset="-79"/>
              </a:rPr>
              <a:t> ולהצניע אחרים, בהתאם לרצונו של כותב הפרופיל לצייר עצמו בעיני </a:t>
            </a:r>
            <a:r>
              <a:rPr lang="he-IL" sz="600" dirty="0" smtClean="0">
                <a:solidFill>
                  <a:srgbClr val="5E4D36"/>
                </a:solidFill>
                <a:latin typeface="Levenim MT" panose="02010502060101010101" pitchFamily="2" charset="-79"/>
                <a:cs typeface="Levenim MT" panose="02010502060101010101" pitchFamily="2" charset="-79"/>
              </a:rPr>
              <a:t>זולתו... </a:t>
            </a: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אתרי </a:t>
            </a:r>
            <a:r>
              <a:rPr lang="he-IL" sz="600" dirty="0">
                <a:solidFill>
                  <a:srgbClr val="5E4D36"/>
                </a:solidFill>
                <a:latin typeface="Levenim MT" panose="02010502060101010101" pitchFamily="2" charset="-79"/>
                <a:cs typeface="Levenim MT" panose="02010502060101010101" pitchFamily="2" charset="-79"/>
              </a:rPr>
              <a:t>רשתות חברתיות מספקים מרחב משמעותי שבו בני-נוער יכולים "לכתוב" את עצמם ולהציג את עצמם בפני הזולת. הם מהווים פלטפורמה נוחה ליצירת אינטימיות ולתחזוקת יחסים חבריים - לעתים יותר ממפגשי </a:t>
            </a:r>
            <a:r>
              <a:rPr lang="he-IL" sz="600" dirty="0" err="1">
                <a:solidFill>
                  <a:srgbClr val="5E4D36"/>
                </a:solidFill>
                <a:latin typeface="Levenim MT" panose="02010502060101010101" pitchFamily="2" charset="-79"/>
                <a:cs typeface="Levenim MT" panose="02010502060101010101" pitchFamily="2" charset="-79"/>
              </a:rPr>
              <a:t>פא"פ</a:t>
            </a:r>
            <a:r>
              <a:rPr lang="he-IL" sz="600" dirty="0">
                <a:solidFill>
                  <a:srgbClr val="5E4D36"/>
                </a:solidFill>
                <a:latin typeface="Levenim MT" panose="02010502060101010101" pitchFamily="2" charset="-79"/>
                <a:cs typeface="Levenim MT" panose="02010502060101010101" pitchFamily="2" charset="-79"/>
              </a:rPr>
              <a:t>. התקשורת הטקסטואלית קולחת ופתוחה יותר; ומאחר והיא אינה מערבת קשר-עין, היא מאפשרת שיחה ישירה ומשוחררת התורמת ליצירת האינטימיות. </a:t>
            </a:r>
            <a:r>
              <a:rPr lang="he-IL" sz="600" b="1" dirty="0">
                <a:solidFill>
                  <a:srgbClr val="5E4D36"/>
                </a:solidFill>
                <a:latin typeface="Levenim MT" panose="02010502060101010101" pitchFamily="2" charset="-79"/>
                <a:cs typeface="Levenim MT" panose="02010502060101010101" pitchFamily="2" charset="-79"/>
              </a:rPr>
              <a:t>היא אינה מסגירה מבוכה וביישנות והיא יוצרת תחושה שבה האדם מתקשר עם עצמו, שהרי הוא יושב לבדו מול מסך מחשב</a:t>
            </a:r>
            <a:r>
              <a:rPr lang="he-IL" sz="600" dirty="0" smtClean="0">
                <a:solidFill>
                  <a:srgbClr val="5E4D36"/>
                </a:solidFill>
                <a:latin typeface="Levenim MT" panose="02010502060101010101" pitchFamily="2" charset="-79"/>
                <a:cs typeface="Levenim MT" panose="02010502060101010101" pitchFamily="2" charset="-79"/>
              </a:rPr>
              <a:t>.... </a:t>
            </a:r>
            <a:r>
              <a:rPr lang="he-IL" sz="600" dirty="0">
                <a:solidFill>
                  <a:srgbClr val="5E4D36"/>
                </a:solidFill>
                <a:latin typeface="Levenim MT" panose="02010502060101010101" pitchFamily="2" charset="-79"/>
                <a:cs typeface="Levenim MT" panose="02010502060101010101" pitchFamily="2" charset="-79"/>
              </a:rPr>
              <a:t>במצב כזה נוטה אפוא האדם </a:t>
            </a:r>
            <a:r>
              <a:rPr lang="he-IL" sz="600" dirty="0" smtClean="0">
                <a:solidFill>
                  <a:srgbClr val="5E4D36"/>
                </a:solidFill>
                <a:latin typeface="Levenim MT" panose="02010502060101010101" pitchFamily="2" charset="-79"/>
                <a:cs typeface="Levenim MT" panose="02010502060101010101" pitchFamily="2" charset="-79"/>
              </a:rPr>
              <a:t>להיחשף</a:t>
            </a:r>
            <a:r>
              <a:rPr lang="he-IL" sz="600" dirty="0">
                <a:solidFill>
                  <a:srgbClr val="5E4D36"/>
                </a:solidFill>
                <a:latin typeface="Levenim MT" panose="02010502060101010101" pitchFamily="2" charset="-79"/>
                <a:cs typeface="Levenim MT" panose="02010502060101010101" pitchFamily="2" charset="-79"/>
              </a:rPr>
              <a:t>, להתקרב ולהסיר מעצמו עכבות והגנות. </a:t>
            </a:r>
            <a:endParaRPr lang="he-IL" sz="6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באופן </a:t>
            </a:r>
            <a:r>
              <a:rPr lang="he-IL" sz="600" dirty="0">
                <a:solidFill>
                  <a:srgbClr val="5E4D36"/>
                </a:solidFill>
                <a:latin typeface="Levenim MT" panose="02010502060101010101" pitchFamily="2" charset="-79"/>
                <a:cs typeface="Levenim MT" panose="02010502060101010101" pitchFamily="2" charset="-79"/>
              </a:rPr>
              <a:t>זה באה לידי ביטוי חשיפת המרכיבים האותנטיים המגוונים של הגולש, שלעתים קרובות אינם באים לידי ביטוי בסביבה היומיומית שלו. יצירה זו של אינטימיות מסוג מיוחד מביאה גולשים בכלל ואת בני דור ה-</a:t>
            </a:r>
            <a:r>
              <a:rPr lang="en-US" sz="600" dirty="0">
                <a:solidFill>
                  <a:srgbClr val="5E4D36"/>
                </a:solidFill>
                <a:latin typeface="Levenim MT" panose="02010502060101010101" pitchFamily="2" charset="-79"/>
                <a:cs typeface="Levenim MT" panose="02010502060101010101" pitchFamily="2" charset="-79"/>
              </a:rPr>
              <a:t>Y </a:t>
            </a:r>
            <a:r>
              <a:rPr lang="he-IL" sz="600" dirty="0">
                <a:solidFill>
                  <a:srgbClr val="5E4D36"/>
                </a:solidFill>
                <a:latin typeface="Levenim MT" panose="02010502060101010101" pitchFamily="2" charset="-79"/>
                <a:cs typeface="Levenim MT" panose="02010502060101010101" pitchFamily="2" charset="-79"/>
              </a:rPr>
              <a:t>בפרט לחשוף ביתר קלות רגשות, פחדים וסודות. </a:t>
            </a:r>
            <a:endParaRPr lang="he-IL" sz="600" dirty="0" smtClean="0">
              <a:solidFill>
                <a:srgbClr val="5E4D36"/>
              </a:solidFill>
              <a:latin typeface="Levenim MT" panose="02010502060101010101" pitchFamily="2" charset="-79"/>
              <a:cs typeface="Levenim MT" panose="02010502060101010101" pitchFamily="2" charset="-79"/>
            </a:endParaRPr>
          </a:p>
          <a:p>
            <a:pPr algn="l">
              <a:lnSpc>
                <a:spcPts val="1000"/>
              </a:lnSpc>
            </a:pPr>
            <a:r>
              <a:rPr lang="he-IL" sz="400" dirty="0">
                <a:solidFill>
                  <a:srgbClr val="5E4D36"/>
                </a:solidFill>
                <a:latin typeface="Levenim MT" panose="02010502060101010101" pitchFamily="2" charset="-79"/>
                <a:cs typeface="Levenim MT" panose="02010502060101010101" pitchFamily="2" charset="-79"/>
              </a:rPr>
              <a:t>מתוך "הדור הבא ישן בחדר הסמוך</a:t>
            </a:r>
            <a:r>
              <a:rPr lang="he-IL" sz="400" dirty="0" smtClean="0">
                <a:solidFill>
                  <a:srgbClr val="5E4D36"/>
                </a:solidFill>
                <a:latin typeface="Levenim MT" panose="02010502060101010101" pitchFamily="2" charset="-79"/>
                <a:cs typeface="Levenim MT" panose="02010502060101010101" pitchFamily="2" charset="-79"/>
              </a:rPr>
              <a:t>": </a:t>
            </a:r>
            <a:r>
              <a:rPr lang="he-IL" sz="400" dirty="0" err="1" smtClean="0">
                <a:solidFill>
                  <a:srgbClr val="5E4D36"/>
                </a:solidFill>
                <a:latin typeface="Levenim MT" panose="02010502060101010101" pitchFamily="2" charset="-79"/>
                <a:cs typeface="Levenim MT" panose="02010502060101010101" pitchFamily="2" charset="-79"/>
              </a:rPr>
              <a:t>ענוח</a:t>
            </a:r>
            <a:r>
              <a:rPr lang="he-IL" sz="400" dirty="0" smtClean="0">
                <a:solidFill>
                  <a:srgbClr val="5E4D36"/>
                </a:solidFill>
                <a:latin typeface="Levenim MT" panose="02010502060101010101" pitchFamily="2" charset="-79"/>
                <a:cs typeface="Levenim MT" panose="02010502060101010101" pitchFamily="2" charset="-79"/>
              </a:rPr>
              <a:t> </a:t>
            </a:r>
            <a:r>
              <a:rPr lang="he-IL" sz="400" dirty="0">
                <a:solidFill>
                  <a:srgbClr val="5E4D36"/>
                </a:solidFill>
                <a:latin typeface="Levenim MT" panose="02010502060101010101" pitchFamily="2" charset="-79"/>
                <a:cs typeface="Levenim MT" panose="02010502060101010101" pitchFamily="2" charset="-79"/>
              </a:rPr>
              <a:t>סוציו- תרבותי של דור ה- </a:t>
            </a:r>
            <a:r>
              <a:rPr lang="en-US" sz="400" dirty="0" smtClean="0">
                <a:solidFill>
                  <a:srgbClr val="5E4D36"/>
                </a:solidFill>
                <a:latin typeface="Levenim MT" panose="02010502060101010101" pitchFamily="2" charset="-79"/>
                <a:cs typeface="Levenim MT" panose="02010502060101010101" pitchFamily="2" charset="-79"/>
              </a:rPr>
              <a:t>Y </a:t>
            </a:r>
            <a:r>
              <a:rPr lang="he-IL" sz="400" dirty="0" smtClean="0">
                <a:solidFill>
                  <a:srgbClr val="5E4D36"/>
                </a:solidFill>
                <a:latin typeface="Levenim MT" panose="02010502060101010101" pitchFamily="2" charset="-79"/>
                <a:cs typeface="Levenim MT" panose="02010502060101010101" pitchFamily="2" charset="-79"/>
              </a:rPr>
              <a:t> שי </a:t>
            </a:r>
            <a:r>
              <a:rPr lang="he-IL" sz="400" dirty="0">
                <a:solidFill>
                  <a:srgbClr val="5E4D36"/>
                </a:solidFill>
                <a:latin typeface="Levenim MT" panose="02010502060101010101" pitchFamily="2" charset="-79"/>
                <a:cs typeface="Levenim MT" panose="02010502060101010101" pitchFamily="2" charset="-79"/>
              </a:rPr>
              <a:t>הרשקוביץ</a:t>
            </a:r>
            <a:endParaRPr lang="he-IL" sz="500" dirty="0">
              <a:solidFill>
                <a:srgbClr val="5E4D36"/>
              </a:solidFill>
              <a:latin typeface="Levenim MT" panose="02010502060101010101" pitchFamily="2" charset="-79"/>
              <a:cs typeface="Levenim MT" panose="02010502060101010101" pitchFamily="2" charset="-79"/>
            </a:endParaRPr>
          </a:p>
        </p:txBody>
      </p:sp>
      <p:pic>
        <p:nvPicPr>
          <p:cNvPr id="11" name="תמונה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79894" y="6110830"/>
            <a:ext cx="771268" cy="606493"/>
          </a:xfrm>
          <a:prstGeom prst="rect">
            <a:avLst/>
          </a:prstGeom>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למנחה הלימוד</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fontScale="92500" lnSpcReduction="2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13" dirty="0" smtClean="0"/>
              <a:t>בדף </a:t>
            </a:r>
            <a:r>
              <a:rPr lang="he-IL" sz="813" dirty="0"/>
              <a:t>לימוד זה המטרה שלנו היא </a:t>
            </a:r>
            <a:r>
              <a:rPr lang="he-IL" sz="813" dirty="0" smtClean="0"/>
              <a:t>לנסות להתבונן באופן ראשוני במידת </a:t>
            </a:r>
            <a:r>
              <a:rPr lang="he-IL" sz="813" dirty="0"/>
              <a:t>הצניעות. כדי לחדד את העניין אנו עושים את זה דרך הפריזמה של </a:t>
            </a:r>
            <a:r>
              <a:rPr lang="he-IL" sz="813" dirty="0" err="1"/>
              <a:t>הפייסבוק</a:t>
            </a:r>
            <a:r>
              <a:rPr lang="he-IL" sz="813" dirty="0"/>
              <a:t> וקצת אל מול העידן שכמעט ומקדש את הצרכנות כערך. בסוף התהליך אנו מבקשים לתת מושג ראשוני של אפשרות לחיות בעולם שלנו חיים מעורבים ומשמעותיים שיש בהם גם את ערך ההצנע לכת. לנסות לשכנע ביתרונות של דרך זו, ואולי גם לגעת במשמעויות העומק של מידת הצניעות. </a:t>
            </a:r>
            <a:endParaRPr lang="he-IL" sz="813" dirty="0" smtClean="0"/>
          </a:p>
          <a:p>
            <a:pPr marL="0" indent="0" algn="just">
              <a:buNone/>
            </a:pPr>
            <a:r>
              <a:rPr lang="he-IL" sz="813" dirty="0" smtClean="0"/>
              <a:t>הקו המוביל של הלימוד הוא שצניעות היא הדרך של בן חורין לחיות את החיים החומרניים </a:t>
            </a:r>
            <a:r>
              <a:rPr lang="he-IL" sz="813" dirty="0" err="1" smtClean="0"/>
              <a:t>והתשוקתיים</a:t>
            </a:r>
            <a:r>
              <a:rPr lang="he-IL" sz="813" dirty="0" smtClean="0"/>
              <a:t>.</a:t>
            </a:r>
            <a:endParaRPr lang="he-IL" sz="813" dirty="0"/>
          </a:p>
          <a:p>
            <a:pPr marL="0" indent="0" algn="just">
              <a:buNone/>
            </a:pPr>
            <a:r>
              <a:rPr lang="he-IL" sz="813" dirty="0"/>
              <a:t>לאחר קריאת ההקדמה – פתחו דיון על ערך ה'הצנע לכת' מול </a:t>
            </a:r>
            <a:r>
              <a:rPr lang="he-IL" sz="813" dirty="0" err="1"/>
              <a:t>הפייסבוק</a:t>
            </a:r>
            <a:r>
              <a:rPr lang="he-IL" sz="813" dirty="0"/>
              <a:t> והצרכנות בחיינו. האם יש מקום להצנע לכת? מהי המשמעות של הצניעות? האם היא אפשרית </a:t>
            </a:r>
            <a:r>
              <a:rPr lang="he-IL" sz="813" dirty="0" err="1"/>
              <a:t>בפייסבוק</a:t>
            </a:r>
            <a:r>
              <a:rPr lang="he-IL" sz="813" dirty="0"/>
              <a:t>? האם צרכנות היא ניגוד להצנע לכת? האם יש בכלל מקום להצנע לכת בימינו? איך אפשר לתפקד בתחרות המשתוללת בלימודים הגבוהים, בעבודה, בעולם הדייטים וכו' בלי ליצור מיצג ומיתוג לעצמינו? </a:t>
            </a:r>
          </a:p>
          <a:p>
            <a:pPr marL="0" indent="0" algn="just">
              <a:buNone/>
            </a:pPr>
            <a:r>
              <a:rPr lang="he-IL" sz="813" dirty="0"/>
              <a:t>לאחר סבב ראשוני של דיון אפשר לעבור לקרוא את המקור הראשון</a:t>
            </a:r>
          </a:p>
          <a:p>
            <a:pPr marL="0" indent="0" algn="just">
              <a:buNone/>
            </a:pPr>
            <a:r>
              <a:rPr lang="he-IL" sz="813" u="sng" dirty="0"/>
              <a:t>א. צניעות - הגדרה בסיסית</a:t>
            </a:r>
          </a:p>
          <a:p>
            <a:pPr marL="0" indent="0" algn="just">
              <a:buNone/>
            </a:pPr>
            <a:r>
              <a:rPr lang="he-IL" sz="813" dirty="0"/>
              <a:t>מה בעצם מבקש </a:t>
            </a:r>
            <a:r>
              <a:rPr lang="he-IL" sz="813" dirty="0" smtClean="0"/>
              <a:t>הנביא מיכה </a:t>
            </a:r>
            <a:r>
              <a:rPr lang="he-IL" sz="813" dirty="0"/>
              <a:t>לומר בדבריו מהו ערך ההצנע לכת? </a:t>
            </a:r>
          </a:p>
          <a:p>
            <a:pPr marL="0" indent="0" algn="just">
              <a:buNone/>
            </a:pPr>
            <a:r>
              <a:rPr lang="he-IL" sz="813" dirty="0"/>
              <a:t>קריאה אפשרית: </a:t>
            </a:r>
          </a:p>
          <a:p>
            <a:pPr marL="0" indent="0" algn="just">
              <a:buNone/>
            </a:pPr>
            <a:r>
              <a:rPr lang="he-IL" sz="813" dirty="0"/>
              <a:t>הפסוק הזה בא בהקשר מעניין: בַּמָּה֙ אֲקַדֵּ֣ם ה' אִכַּ֖ף לֵא-לֹהֵ֣י מָר֑וֹם? </a:t>
            </a:r>
            <a:r>
              <a:rPr lang="he-IL" sz="813" dirty="0" err="1"/>
              <a:t>הַאֲקַדְּמֶ֣נּו</a:t>
            </a:r>
            <a:r>
              <a:rPr lang="he-IL" sz="813" dirty="0"/>
              <a:t>ּ בְעוֹל֔וֹת בַּעֲגָלִ֖ים בְּנֵ֥י שָׁנָֽה: </a:t>
            </a:r>
            <a:r>
              <a:rPr lang="he-IL" sz="813" dirty="0" err="1"/>
              <a:t>הֲיִרְצֶ֤ה</a:t>
            </a:r>
            <a:r>
              <a:rPr lang="he-IL" sz="813" dirty="0"/>
              <a:t> ה' בְּאַלְפֵ֣י אֵילִ֔ים בְּרִֽבְב֖וֹת </a:t>
            </a:r>
            <a:r>
              <a:rPr lang="he-IL" sz="813" dirty="0" err="1"/>
              <a:t>נַֽחֲלֵי־שָׁ֑מֶן</a:t>
            </a:r>
            <a:r>
              <a:rPr lang="he-IL" sz="813" dirty="0"/>
              <a:t>? </a:t>
            </a:r>
            <a:r>
              <a:rPr lang="he-IL" sz="813" dirty="0" err="1"/>
              <a:t>הַאֶתֵּ֤ן</a:t>
            </a:r>
            <a:r>
              <a:rPr lang="he-IL" sz="813" dirty="0"/>
              <a:t> בְּכוֹרִי֙ פִּשְׁעִ֔י פְּרִ֥י בִטְנִ֖י חַטַּ֥את נַפְשִֽׁי?: הִגִּ֥יד לְךָ֛ אָדָ֖ם מַה־טּ֑וֹב </a:t>
            </a:r>
            <a:r>
              <a:rPr lang="he-IL" sz="813" dirty="0" err="1"/>
              <a:t>וּמָֽה־ה</a:t>
            </a:r>
            <a:r>
              <a:rPr lang="he-IL" sz="813" dirty="0"/>
              <a:t>' דּוֹרֵ֣שׁ מִמְּךָ֗ - כִּ֣י </a:t>
            </a:r>
            <a:r>
              <a:rPr lang="he-IL" sz="813" dirty="0" err="1"/>
              <a:t>אִם־עֲשׂ֤וֹת</a:t>
            </a:r>
            <a:r>
              <a:rPr lang="he-IL" sz="813" dirty="0"/>
              <a:t> מִשְׁפָּט֙ וְאַ֣הֲבַת חֶ֔סֶד וְהַצְנֵ֥עַ לֶ֖כֶת </a:t>
            </a:r>
            <a:r>
              <a:rPr lang="he-IL" sz="813" dirty="0" err="1"/>
              <a:t>עִם־אֱ-לֹהֶֽיך</a:t>
            </a:r>
            <a:r>
              <a:rPr lang="he-IL" sz="813" dirty="0"/>
              <a:t>ָ  </a:t>
            </a:r>
          </a:p>
          <a:p>
            <a:pPr marL="0" indent="0" algn="just">
              <a:buNone/>
            </a:pPr>
            <a:r>
              <a:rPr lang="he-IL" sz="813" dirty="0"/>
              <a:t>המצב הוא כנראה שאנשים עושים תחרות של קורבנות. מי מביא יותר, של מי גדולים יותר, שמנים יותר? משובחים יותר? השאלה שאנשים שואלים היא איך מרצים את הא-ל? והתשובות המקובלות הם סוג של </a:t>
            </a:r>
            <a:r>
              <a:rPr lang="he-IL" sz="813" dirty="0" err="1"/>
              <a:t>של</a:t>
            </a:r>
            <a:r>
              <a:rPr lang="he-IL" sz="813" dirty="0"/>
              <a:t> מי יותר גדול. </a:t>
            </a:r>
          </a:p>
          <a:p>
            <a:pPr marL="0" indent="0" algn="just">
              <a:buNone/>
            </a:pPr>
            <a:r>
              <a:rPr lang="he-IL" sz="813" dirty="0"/>
              <a:t>כלפי זה אומר הנביא שהא-ל בכלל מבקש משהו אחר לגמרי – משפט, חסד והצנע לכת. כלומר לא כל רשימת הקורבנות והעולות והאלים באלפים, </a:t>
            </a:r>
            <a:r>
              <a:rPr lang="he-IL" sz="813" dirty="0" err="1"/>
              <a:t>בריבבות</a:t>
            </a:r>
            <a:r>
              <a:rPr lang="he-IL" sz="813" dirty="0"/>
              <a:t>, בנחלי שמן. עד כדי הקצנה של אדוקים בדת שמחליטים להקריב את בנם בכורם כדי לכפר על חטאם. תחרות של דתיות מוחצנת ורהבתנית. וכנגד זה יוצא הנביא. </a:t>
            </a:r>
          </a:p>
          <a:p>
            <a:pPr marL="0" indent="0" algn="just">
              <a:buNone/>
            </a:pPr>
            <a:r>
              <a:rPr lang="he-IL" sz="813" u="sng" dirty="0"/>
              <a:t>ב. עבדים [לצרכנות]</a:t>
            </a:r>
          </a:p>
          <a:p>
            <a:pPr marL="0" indent="0" algn="just">
              <a:buNone/>
            </a:pPr>
            <a:r>
              <a:rPr lang="he-IL" sz="813" dirty="0"/>
              <a:t>לאחר קריאה ראשונה של השיר או השמעה </a:t>
            </a:r>
            <a:r>
              <a:rPr lang="he-IL" sz="813" dirty="0" err="1"/>
              <a:t>ביוטיוב</a:t>
            </a:r>
            <a:r>
              <a:rPr lang="he-IL" sz="813" dirty="0"/>
              <a:t>, אפשר להעלות את השאלה - מהו תחום בחייכם שבו אתם בני חורין, ותחום אחר שבו אתם עבדים? אפשר לקיים סבב בעניין. ולאחר מכן לשאול - למה אנחנו עבדים ע"פ ברי סחרוף?</a:t>
            </a:r>
          </a:p>
          <a:p>
            <a:pPr marL="0" indent="0" algn="just">
              <a:buNone/>
            </a:pPr>
            <a:r>
              <a:rPr lang="he-IL" sz="813" dirty="0"/>
              <a:t>מכאן לצאת לדיון על תרבות הצרכנות סביב הביקורת של </a:t>
            </a:r>
            <a:r>
              <a:rPr lang="he-IL" sz="813" dirty="0" err="1"/>
              <a:t>סחרוב</a:t>
            </a:r>
            <a:r>
              <a:rPr lang="he-IL" sz="813" dirty="0"/>
              <a:t> בשיר. ממומלץ לבקש מהלומדים לתת את הפרשנות שלהם לשיר ולהעלות את הנקודות שבהם הם מתחברים אל השיר. לאחר סבב של דיון על השיר המנחה יאסוף את הדברים שעלו ויוסיף נקודות חשובות </a:t>
            </a:r>
            <a:r>
              <a:rPr lang="he-IL" sz="813" dirty="0" smtClean="0"/>
              <a:t>שהוא </a:t>
            </a:r>
            <a:r>
              <a:rPr lang="he-IL" sz="813" dirty="0"/>
              <a:t>רואה לנכון מהקריאה שלו ומהקריאה האפשרית שאנחנו מציעים. </a:t>
            </a:r>
          </a:p>
          <a:p>
            <a:pPr marL="0" indent="0" algn="just">
              <a:buNone/>
            </a:pPr>
            <a:r>
              <a:rPr lang="he-IL" sz="813" dirty="0"/>
              <a:t>קריאה אפשרית בשיר:</a:t>
            </a:r>
          </a:p>
          <a:p>
            <a:pPr marL="0" indent="0" algn="just">
              <a:buNone/>
            </a:pPr>
            <a:r>
              <a:rPr lang="he-IL" sz="813" dirty="0"/>
              <a:t>.בבית הראשון מתואר מצב של תלישות וחוסר משמעות של האדם: לא שומעים לא רואים, כאילו אנחנו אוויר, המציאות תיגמר כמו הסרט, התמונה מטושטשת והצליל לא ברור.</a:t>
            </a:r>
          </a:p>
          <a:p>
            <a:pPr marL="0" indent="0" algn="just">
              <a:buNone/>
            </a:pPr>
            <a:r>
              <a:rPr lang="he-IL" sz="813" dirty="0"/>
              <a:t>בפזמון </a:t>
            </a:r>
            <a:r>
              <a:rPr lang="he-IL" sz="813" dirty="0" err="1"/>
              <a:t>סחרוב</a:t>
            </a:r>
            <a:r>
              <a:rPr lang="he-IL" sz="813" dirty="0"/>
              <a:t> מתקדם ומתאר שאנחנו עבדים של תאווה בלתי נגמרת. פותחים פה ומחכים לעונג הבא, למנה הבאה, מכורים למשהו לא משנה מה. ושוב ה'כזה' </a:t>
            </a:r>
            <a:r>
              <a:rPr lang="he-IL" sz="813" dirty="0" err="1"/>
              <a:t>וה'כאילו</a:t>
            </a:r>
            <a:r>
              <a:rPr lang="he-IL" sz="813" dirty="0"/>
              <a:t>' התלושים מהבית הראשון.</a:t>
            </a:r>
          </a:p>
          <a:p>
            <a:pPr marL="0" indent="0" algn="just">
              <a:buNone/>
            </a:pPr>
            <a:r>
              <a:rPr lang="he-IL" sz="813" dirty="0"/>
              <a:t>בבית השלישי כבר מגלים לגמרי על מה מדובר. צרכנות. </a:t>
            </a:r>
            <a:r>
              <a:rPr lang="he-IL" sz="813" dirty="0" err="1"/>
              <a:t>הכל</a:t>
            </a:r>
            <a:r>
              <a:rPr lang="he-IL" sz="813" dirty="0"/>
              <a:t> למכירה, ואנחנו רודפים אחרי הרכישה הבאה. חלונות הראווה נועדו למשוך אותנו ולפתוח לנו את התאווה ואת הפה ואת הצפייה לעונג הבא מהבית הקודם.   וכך גם אנחנו </a:t>
            </a:r>
            <a:r>
              <a:rPr lang="he-IL" sz="813" dirty="0" err="1"/>
              <a:t>מתחפצנים</a:t>
            </a:r>
            <a:r>
              <a:rPr lang="he-IL" sz="813" dirty="0"/>
              <a:t> ועומדים תלויים בחלון ראווה עם תגי מכיר ופתקי החלפה של תלישות וחוסר משמעות כי הרי </a:t>
            </a:r>
            <a:r>
              <a:rPr lang="he-IL" sz="813" dirty="0" err="1"/>
              <a:t>הכל</a:t>
            </a:r>
            <a:r>
              <a:rPr lang="he-IL" sz="813" dirty="0"/>
              <a:t> ניתן להחליף, ועם הכעס והקנא שהמציאות הזו יוצרת. ולבסוף מגיעים למצב אנושי כואב. אנחנו עבדים שרוצים לצאת לחופשי, כפי </a:t>
            </a:r>
            <a:r>
              <a:rPr lang="he-IL" sz="813" dirty="0" smtClean="0"/>
              <a:t>שניטשה </a:t>
            </a:r>
            <a:r>
              <a:rPr lang="he-IL" sz="813" dirty="0"/>
              <a:t>ניסח מבקשים חופש מ.... אבל המצב האנושי כ"כ נמוך שלא יודעים למה, או בניסוח הפילוסופי חופש ל.... שזה חוזר שוב ומעמיק את תחושת התלישות וחוסר התוחלת ושוב במעגליות שואב אותנו לכסות אותה ברדיפה אחרי פיצוי צרכני של עוד עונג רגעי שנקנה הכסף וכך הלאה. </a:t>
            </a:r>
            <a:endParaRPr lang="he-IL" sz="813" dirty="0" smtClean="0"/>
          </a:p>
          <a:p>
            <a:pPr marL="0" indent="0" algn="just">
              <a:buNone/>
            </a:pPr>
            <a:r>
              <a:rPr lang="he-IL" sz="813" u="sng" dirty="0"/>
              <a:t>ג. תדמית ברשתות החברתיות</a:t>
            </a:r>
          </a:p>
          <a:p>
            <a:pPr marL="0" indent="0" algn="just">
              <a:buNone/>
            </a:pPr>
            <a:r>
              <a:rPr lang="he-IL" sz="813" dirty="0"/>
              <a:t>קטע הזה הוא סוג של תפנית בעלילה של הלימוד הוא נלקח ממאמר ארוך מחקר סוציולוגי שמנתח את המציאות של דור ה-</a:t>
            </a:r>
            <a:r>
              <a:rPr lang="en-US" sz="813" dirty="0"/>
              <a:t>Y. </a:t>
            </a:r>
            <a:r>
              <a:rPr lang="he-IL" sz="813" dirty="0"/>
              <a:t>כחלק מהניתוח הכותב מנסה להראות את המשמעויות השונות של נוער הגדל לתוך מציאות וירטואלית של רשתות חברתיות. בקטע המובא כאן הכותב מנסה להבין את השינויים לא ממקום של שפיטה ואולי אפילו בנימה חיובית. הוא מונה את היתרונות שביכולת של הנער/ה לבנות את התדמית של עצמם בצורה מודעת ותוך בחירה של מה שבא להם להראות ולהחצין ומה שבא להם להסתיר ולהפנים. </a:t>
            </a:r>
          </a:p>
          <a:p>
            <a:pPr marL="0" indent="0" algn="just">
              <a:buNone/>
            </a:pPr>
            <a:r>
              <a:rPr lang="he-IL" sz="813" dirty="0"/>
              <a:t>אנחנו מציעים לקרא את הקטע ולהבין את המשמעויות שהכותב מעלה. ולאחר מכן לקיים דיון אל נקודת המבט של הלומדים. ולשאול מה דעת הלומדים על </a:t>
            </a:r>
            <a:r>
              <a:rPr lang="he-IL" sz="813" dirty="0" err="1"/>
              <a:t>הפייסבוק</a:t>
            </a:r>
            <a:r>
              <a:rPr lang="he-IL" sz="813" dirty="0"/>
              <a:t> בעיקר ביחס לבניית המודעות העצמים והתדמית העצמית וביחס לערכי ההצנע לכת.  </a:t>
            </a:r>
          </a:p>
          <a:p>
            <a:pPr marL="0" indent="0" algn="just">
              <a:buNone/>
            </a:pPr>
            <a:r>
              <a:rPr lang="he-IL" sz="813" u="sng" dirty="0"/>
              <a:t>ד. צניעות ורהבתנות – מידה והיפוכה</a:t>
            </a:r>
            <a:r>
              <a:rPr lang="he-IL" sz="813" dirty="0"/>
              <a:t>. </a:t>
            </a:r>
          </a:p>
          <a:p>
            <a:pPr marL="0" indent="0" algn="just">
              <a:buNone/>
            </a:pPr>
            <a:r>
              <a:rPr lang="he-IL" sz="813" dirty="0"/>
              <a:t>בקטע של חבורת הכותבים של השומר החדש אנחנו מבקשים לנסות להבין לעומק את מידת הצניעות ולבחון את הרלוונטיות שלה לחיינו הווירטואליים בעידן הפוסטמודרני.</a:t>
            </a:r>
          </a:p>
          <a:p>
            <a:pPr marL="0" indent="0" algn="just">
              <a:buNone/>
            </a:pPr>
            <a:r>
              <a:rPr lang="he-IL" sz="813" dirty="0"/>
              <a:t>קריאה אפשרית של חבורת הכותבים:</a:t>
            </a:r>
          </a:p>
          <a:p>
            <a:pPr marL="0" indent="0" algn="just">
              <a:buNone/>
            </a:pPr>
            <a:r>
              <a:rPr lang="he-IL" sz="813" dirty="0"/>
              <a:t>ראשית הגדרת הצניעות. אנחנו מציעים הגדרה שלילית. צניעות היא ההיפך מרהבתנות, מלשון רהב. הטענה שלנו היא שצניעות מתייחסת בעיקר לתחומי הרכוש והמיניות. בשאר תחומי החיים </a:t>
            </a:r>
            <a:r>
              <a:rPr lang="he-IL" sz="813" dirty="0" smtClean="0"/>
              <a:t>מידת </a:t>
            </a:r>
            <a:r>
              <a:rPr lang="he-IL" sz="813" dirty="0"/>
              <a:t>הגאווה היא העניין. כלומר אדם יכול להיות רהבתן בעיקר בתחומי המין להחצין את המיניות שלו לפני כולם מתוך צורך להוכיח משהו. כמו גם בתחומי הרכוש להתרברב על רכושו או כוחו הגדול </a:t>
            </a:r>
            <a:r>
              <a:rPr lang="he-IL" sz="813" dirty="0" err="1"/>
              <a:t>ולהחצינו</a:t>
            </a:r>
            <a:r>
              <a:rPr lang="he-IL" sz="813" dirty="0"/>
              <a:t>. ובד"כ זה יהי מתוך חולשה. </a:t>
            </a:r>
            <a:r>
              <a:rPr lang="he-IL" sz="813" dirty="0" smtClean="0"/>
              <a:t>לדוגמה לעתים גבר חלש ינסה לפתח באופן חיצוני גוף חזק ואף </a:t>
            </a:r>
            <a:r>
              <a:rPr lang="he-IL" sz="813" dirty="0" err="1" smtClean="0"/>
              <a:t>יחזצין</a:t>
            </a:r>
            <a:r>
              <a:rPr lang="he-IL" sz="813" dirty="0" smtClean="0"/>
              <a:t> אותו, ולהיפך, לפעמים גבר חזק יצניע את גופו ואת חוזקו</a:t>
            </a:r>
            <a:endParaRPr lang="he-IL" sz="813" dirty="0"/>
          </a:p>
          <a:p>
            <a:pPr marL="0" indent="0" algn="just">
              <a:buNone/>
            </a:pPr>
            <a:r>
              <a:rPr lang="he-IL" sz="813" dirty="0"/>
              <a:t>מכאן אנחנו מבקשים לשלול את הנטייה להשתמש בצניעות במובן של הסתרה. ולכן הטענה שלנו היא שאין רע בלהיות בעל רכוש, אין רע במיניות, אין רע בבחור שעושה עבודה </a:t>
            </a:r>
            <a:r>
              <a:rPr lang="he-IL" sz="813" dirty="0" err="1"/>
              <a:t>מצויינת</a:t>
            </a:r>
            <a:r>
              <a:rPr lang="he-IL" sz="813" dirty="0"/>
              <a:t> ביחידתו ומשיג הישגים גבוהים. ולכן הם גם אינם צריכים להסתיר משהו. כמו גם האישה שאינה צריכה להסתיר כדי להיות צנועה. אין קשר הכרחי בין ההסתרה לבין הצניעות. יכול אדם להיות בעל רכוש גדול ולהשתמש בו בצניעות. יכולה אישה להיות יפה ונשית ואולי אף עם ביגוד שנחשב חשוף יחסית ועדיין להיות צנועה. </a:t>
            </a:r>
          </a:p>
          <a:p>
            <a:pPr marL="0" indent="0" algn="just">
              <a:buNone/>
            </a:pPr>
            <a:r>
              <a:rPr lang="he-IL" sz="813" dirty="0"/>
              <a:t>כשאנחנו אומרים שצניעות היא מידה בנפש </a:t>
            </a:r>
            <a:r>
              <a:rPr lang="he-IL" sz="813" dirty="0" err="1"/>
              <a:t>כוונתינו</a:t>
            </a:r>
            <a:r>
              <a:rPr lang="he-IL" sz="813" dirty="0"/>
              <a:t> היא שכדי להיות צנוע אדם צריך להיות מאוזן מבחינה פסיכולוגית. כאן עבודת המידות שיש לעשות. אם אני חסר ביטחון עצמי ונמצא בתודעה של שרידות חברתית, אני מן הסתם אחצין </a:t>
            </a:r>
            <a:r>
              <a:rPr lang="he-IL" sz="813" dirty="0" err="1"/>
              <a:t>ואתרהב</a:t>
            </a:r>
            <a:r>
              <a:rPr lang="he-IL" sz="813" dirty="0"/>
              <a:t> במיניות שלי וברכוש שלי ובשרירים שלי. ולכן עלי לבנות ביטחון עצמי עמוק. ממילא לא אצטרך להתרברב ולהחצין את המיניות והרכוש. </a:t>
            </a:r>
          </a:p>
          <a:p>
            <a:pPr marL="0" indent="0" algn="just">
              <a:buNone/>
            </a:pPr>
            <a:r>
              <a:rPr lang="he-IL" sz="813" dirty="0"/>
              <a:t>ובניסוח חיובי – כשאני מאוזן מבחינה פסיכולוגית, כשאני בביטחון עמי, שאני בחברה מרגיש שייך </a:t>
            </a:r>
            <a:r>
              <a:rPr lang="he-IL" sz="813" dirty="0" smtClean="0"/>
              <a:t>ויש לי </a:t>
            </a:r>
            <a:r>
              <a:rPr lang="he-IL" sz="813" dirty="0"/>
              <a:t>מקום, אני בחור בצורה חופשית לחלוטין כיצד להביא את המיניות שלי לידי ביטוי נכון ומאוזן. אני לא צריך להוכיח את גבריותי או נשיותי לעיני כל כדי לשרוד חברתית. אני אעשה זאת במקום ובזמן ובמידה המתאימה. וכן בעניין הרכוש. ביטחון עמי מאפשר י להתאים את עצמי לסביבה. אני לא אסתובב עם </a:t>
            </a:r>
            <a:r>
              <a:rPr lang="he-IL" sz="813" dirty="0" err="1"/>
              <a:t>ג'פ</a:t>
            </a:r>
            <a:r>
              <a:rPr lang="he-IL" sz="813" dirty="0"/>
              <a:t> האמר בשכונה כדי לעשות רושם על משהו. אני גם לא ארכוש </a:t>
            </a:r>
            <a:r>
              <a:rPr lang="he-IL" sz="813" dirty="0" err="1"/>
              <a:t>ג'פ</a:t>
            </a:r>
            <a:r>
              <a:rPr lang="he-IL" sz="813" dirty="0"/>
              <a:t> כזה אם הוא לא משרת אותי לעניין ברור. אני לא תלוי בצורך שלי להוכיח לשכנים כמה אני שווה בבורסה. </a:t>
            </a:r>
          </a:p>
          <a:p>
            <a:pPr marL="0" indent="0" algn="just">
              <a:buNone/>
            </a:pPr>
            <a:r>
              <a:rPr lang="he-IL" sz="813" dirty="0"/>
              <a:t>ובחזרה </a:t>
            </a:r>
            <a:r>
              <a:rPr lang="he-IL" sz="813" dirty="0" err="1"/>
              <a:t>לפייסבוק</a:t>
            </a:r>
            <a:r>
              <a:rPr lang="he-IL" sz="813" dirty="0"/>
              <a:t>, </a:t>
            </a:r>
            <a:r>
              <a:rPr lang="he-IL" sz="813" dirty="0" err="1"/>
              <a:t>הפייסבוק</a:t>
            </a:r>
            <a:r>
              <a:rPr lang="he-IL" sz="813" dirty="0"/>
              <a:t> והרשתות החברתיות מזמינות את הצורך להחצין ולהתרברב. וכך מספקת פלטפורמה לשעבוד שלנו לתדמית של עצמינו. כמה אנחנו משקיעים בתדמית זו? האם זה עושה לנו טוב? האם זה יוצר לנו חירות או שמע משעבד אותנו? </a:t>
            </a:r>
          </a:p>
          <a:p>
            <a:pPr marL="0" indent="0" algn="just">
              <a:buNone/>
            </a:pPr>
            <a:r>
              <a:rPr lang="he-IL" sz="813" dirty="0"/>
              <a:t>אם נותר זמן ניתן לדון בשאלה לאור הלימוד, על רלוונטיות ההצנע לכת לחיינו לאחר העמקה והלימוד. </a:t>
            </a:r>
          </a:p>
          <a:p>
            <a:pPr marL="0" indent="0" algn="just">
              <a:buNone/>
            </a:pPr>
            <a:endParaRPr lang="he-IL" sz="813" dirty="0"/>
          </a:p>
        </p:txBody>
      </p:sp>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5590</TotalTime>
  <Words>2283</Words>
  <Application>Microsoft Office PowerPoint</Application>
  <PresentationFormat>A4 Paper (210x297 mm)</PresentationFormat>
  <Paragraphs>107</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הצנע לכת בעידן הפייסבוק – עד כמה אני בן חורין?</vt:lpstr>
      <vt:lpstr>הנחיות למנחה הלימוד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80</cp:revision>
  <cp:lastPrinted>2016-01-02T09:56:53Z</cp:lastPrinted>
  <dcterms:created xsi:type="dcterms:W3CDTF">2016-01-01T12:13:36Z</dcterms:created>
  <dcterms:modified xsi:type="dcterms:W3CDTF">2016-04-14T11:42:59Z</dcterms:modified>
</cp:coreProperties>
</file>