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frat indig" initials="ei" lastIdx="6" clrIdx="0">
    <p:extLst>
      <p:ext uri="{19B8F6BF-5375-455C-9EA6-DF929625EA0E}">
        <p15:presenceInfo xmlns:p15="http://schemas.microsoft.com/office/powerpoint/2012/main" userId="efrat indi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041" autoAdjust="0"/>
    <p:restoredTop sz="94660"/>
  </p:normalViewPr>
  <p:slideViewPr>
    <p:cSldViewPr snapToGrid="0">
      <p:cViewPr varScale="1">
        <p:scale>
          <a:sx n="75" d="100"/>
          <a:sy n="75" d="100"/>
        </p:scale>
        <p:origin x="918" y="60"/>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cs typeface="+mn-cs"/>
              </a:rPr>
              <a:t>שיעור דו שבועי – 'חירות'</a:t>
            </a:r>
            <a:endParaRPr lang="he-IL" dirty="0">
              <a:cs typeface="+mn-cs"/>
            </a:endParaRPr>
          </a:p>
        </p:txBody>
      </p:sp>
      <p:sp>
        <p:nvSpPr>
          <p:cNvPr id="12" name="מלבן 11"/>
          <p:cNvSpPr/>
          <p:nvPr/>
        </p:nvSpPr>
        <p:spPr>
          <a:xfrm>
            <a:off x="6682740" y="888399"/>
            <a:ext cx="2796540" cy="1657577"/>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800" b="1" dirty="0" smtClean="0">
                <a:solidFill>
                  <a:schemeClr val="bg1"/>
                </a:solidFill>
                <a:latin typeface="Levenim MT" panose="02010502060101010101" pitchFamily="2" charset="-79"/>
              </a:rPr>
              <a:t>רקע</a:t>
            </a:r>
            <a:endParaRPr lang="he-IL" sz="800" dirty="0" smtClean="0"/>
          </a:p>
          <a:p>
            <a:r>
              <a:rPr lang="he-IL" sz="800" dirty="0" smtClean="0"/>
              <a:t>חג החירות קרב ובא, בטח התחלתם לחשוב איך תסדרו שבוע בלי </a:t>
            </a:r>
            <a:r>
              <a:rPr lang="he-IL" sz="800" dirty="0" err="1" smtClean="0"/>
              <a:t>קוראסונים</a:t>
            </a:r>
            <a:r>
              <a:rPr lang="he-IL" sz="800" dirty="0" smtClean="0"/>
              <a:t> ופסטה. ההתמודדות עם העדר החמץ מעלה שאלות עד כמה אנחנו משועבדים למאכלים טעימים או בכלל עד כמה אנחנו באמת חופשיים. </a:t>
            </a:r>
          </a:p>
          <a:p>
            <a:r>
              <a:rPr lang="he-IL" sz="800" dirty="0" smtClean="0"/>
              <a:t>למעגל השנה היהודי יש רבדים ומשמעויות רבות. לרוב החגים יש משמעות היסטורית, משמעות חקלאית ומשמעות רוחנית. חג הפסח מציין את היציאה ההיסטורית של בני ישראל ממצרים, אך גם טומן בחובו שאלות רוחניות ופילוסופיות עמוקות.</a:t>
            </a:r>
          </a:p>
          <a:p>
            <a:r>
              <a:rPr lang="he-IL" sz="800" dirty="0" smtClean="0"/>
              <a:t>בדף </a:t>
            </a:r>
            <a:r>
              <a:rPr lang="he-IL" sz="800" dirty="0"/>
              <a:t>זה ננסה לעסוק בסוגיות החירות </a:t>
            </a:r>
            <a:r>
              <a:rPr lang="he-IL" sz="800" dirty="0" smtClean="0"/>
              <a:t>והשעבוד האישיים שלנו </a:t>
            </a:r>
            <a:r>
              <a:rPr lang="he-IL" sz="800" dirty="0"/>
              <a:t>העולות מסיפור יציאת מצרים.</a:t>
            </a:r>
          </a:p>
          <a:p>
            <a:endParaRPr lang="en-US" sz="800" dirty="0"/>
          </a:p>
        </p:txBody>
      </p:sp>
      <p:sp>
        <p:nvSpPr>
          <p:cNvPr id="13" name="מלבן 12"/>
          <p:cNvSpPr/>
          <p:nvPr/>
        </p:nvSpPr>
        <p:spPr>
          <a:xfrm>
            <a:off x="6682740" y="2671065"/>
            <a:ext cx="2796540" cy="3287945"/>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800" b="1" dirty="0">
                <a:solidFill>
                  <a:schemeClr val="bg2">
                    <a:lumMod val="25000"/>
                  </a:schemeClr>
                </a:solidFill>
              </a:rPr>
              <a:t>שאלות לעיון והעמקה: </a:t>
            </a:r>
          </a:p>
          <a:p>
            <a:pPr marL="228600" indent="-228600">
              <a:spcAft>
                <a:spcPts val="600"/>
              </a:spcAft>
              <a:buAutoNum type="arabicPeriod"/>
            </a:pPr>
            <a:r>
              <a:rPr lang="he-IL" altLang="he-IL" sz="800" b="1" dirty="0">
                <a:solidFill>
                  <a:schemeClr val="bg2">
                    <a:lumMod val="25000"/>
                  </a:schemeClr>
                </a:solidFill>
              </a:rPr>
              <a:t>יציאת מצרים בספר שמות</a:t>
            </a:r>
          </a:p>
          <a:p>
            <a:pPr>
              <a:spcAft>
                <a:spcPts val="600"/>
              </a:spcAft>
            </a:pPr>
            <a:r>
              <a:rPr lang="he-IL" altLang="he-IL" sz="800" dirty="0">
                <a:solidFill>
                  <a:schemeClr val="bg2">
                    <a:lumMod val="25000"/>
                  </a:schemeClr>
                </a:solidFill>
              </a:rPr>
              <a:t>א. </a:t>
            </a:r>
            <a:r>
              <a:rPr lang="he-IL" altLang="he-IL" sz="800" dirty="0" smtClean="0">
                <a:solidFill>
                  <a:schemeClr val="bg2">
                    <a:lumMod val="25000"/>
                  </a:schemeClr>
                </a:solidFill>
              </a:rPr>
              <a:t>מה זה 'סיר הבשר' ולמה מבקשים בני ישראל לחזור </a:t>
            </a:r>
            <a:r>
              <a:rPr lang="he-IL" altLang="he-IL" sz="800" dirty="0">
                <a:solidFill>
                  <a:schemeClr val="bg2">
                    <a:lumMod val="25000"/>
                  </a:schemeClr>
                </a:solidFill>
              </a:rPr>
              <a:t>למצרים, ואף עושים אידיאליזציה של העבדות ומתארים אותה כ"סיר הבשר"?</a:t>
            </a:r>
          </a:p>
          <a:p>
            <a:pPr>
              <a:spcAft>
                <a:spcPts val="600"/>
              </a:spcAft>
            </a:pPr>
            <a:r>
              <a:rPr lang="he-IL" altLang="he-IL" sz="800" dirty="0">
                <a:solidFill>
                  <a:schemeClr val="bg2">
                    <a:lumMod val="25000"/>
                  </a:schemeClr>
                </a:solidFill>
              </a:rPr>
              <a:t>ב. האם היו מקרים בחייכם/ן בהם העדפתם/ן </a:t>
            </a:r>
            <a:r>
              <a:rPr lang="he-IL" altLang="he-IL" sz="800" dirty="0" smtClean="0">
                <a:solidFill>
                  <a:schemeClr val="bg2">
                    <a:lumMod val="25000"/>
                  </a:schemeClr>
                </a:solidFill>
              </a:rPr>
              <a:t>את "הרע והמוכר" </a:t>
            </a:r>
            <a:r>
              <a:rPr lang="he-IL" altLang="he-IL" sz="800" dirty="0">
                <a:solidFill>
                  <a:schemeClr val="bg2">
                    <a:lumMod val="25000"/>
                  </a:schemeClr>
                </a:solidFill>
              </a:rPr>
              <a:t>על פני הלא נודע? תנו דוגמאות לכך.</a:t>
            </a:r>
          </a:p>
          <a:p>
            <a:r>
              <a:rPr lang="he-IL" sz="800" b="1" dirty="0" smtClean="0">
                <a:solidFill>
                  <a:schemeClr val="bg2">
                    <a:lumMod val="25000"/>
                  </a:schemeClr>
                </a:solidFill>
              </a:rPr>
              <a:t>2. הרבנים קוק והשל על חירות</a:t>
            </a:r>
          </a:p>
          <a:p>
            <a:endParaRPr lang="he-IL" sz="200" dirty="0" smtClean="0">
              <a:solidFill>
                <a:schemeClr val="bg2">
                  <a:lumMod val="25000"/>
                </a:schemeClr>
              </a:solidFill>
            </a:endParaRPr>
          </a:p>
          <a:p>
            <a:r>
              <a:rPr lang="he-IL" sz="800" dirty="0" smtClean="0">
                <a:solidFill>
                  <a:schemeClr val="bg2">
                    <a:lumMod val="25000"/>
                  </a:schemeClr>
                </a:solidFill>
              </a:rPr>
              <a:t>ג. על פי הרב קוק מה ההבדל בין העבד ובן </a:t>
            </a:r>
            <a:r>
              <a:rPr lang="he-IL" sz="800" dirty="0" err="1" smtClean="0">
                <a:solidFill>
                  <a:schemeClr val="bg2">
                    <a:lumMod val="25000"/>
                  </a:schemeClr>
                </a:solidFill>
              </a:rPr>
              <a:t>החורין</a:t>
            </a:r>
            <a:r>
              <a:rPr lang="he-IL" sz="800" dirty="0" smtClean="0">
                <a:solidFill>
                  <a:schemeClr val="bg2">
                    <a:lumMod val="25000"/>
                  </a:schemeClr>
                </a:solidFill>
              </a:rPr>
              <a:t> ? האם אתם/ן מתחברים </a:t>
            </a:r>
            <a:r>
              <a:rPr lang="he-IL" sz="800" dirty="0">
                <a:solidFill>
                  <a:schemeClr val="bg2">
                    <a:lumMod val="25000"/>
                  </a:schemeClr>
                </a:solidFill>
              </a:rPr>
              <a:t>ל</a:t>
            </a:r>
            <a:r>
              <a:rPr lang="he-IL" sz="800" dirty="0" smtClean="0">
                <a:solidFill>
                  <a:schemeClr val="bg2">
                    <a:lumMod val="25000"/>
                  </a:schemeClr>
                </a:solidFill>
              </a:rPr>
              <a:t>אופן בו הוא מגדיר את ההבדל </a:t>
            </a:r>
            <a:r>
              <a:rPr lang="he-IL" sz="800" dirty="0">
                <a:solidFill>
                  <a:schemeClr val="bg2">
                    <a:lumMod val="25000"/>
                  </a:schemeClr>
                </a:solidFill>
              </a:rPr>
              <a:t>ביניהם </a:t>
            </a:r>
            <a:r>
              <a:rPr lang="he-IL" sz="800" dirty="0" smtClean="0">
                <a:solidFill>
                  <a:schemeClr val="bg2">
                    <a:lumMod val="25000"/>
                  </a:schemeClr>
                </a:solidFill>
              </a:rPr>
              <a:t>והאם </a:t>
            </a:r>
            <a:r>
              <a:rPr lang="he-IL" sz="800" dirty="0">
                <a:solidFill>
                  <a:schemeClr val="bg2">
                    <a:lumMod val="25000"/>
                  </a:schemeClr>
                </a:solidFill>
              </a:rPr>
              <a:t>אמירה זו תואמת להתנסויות </a:t>
            </a:r>
            <a:r>
              <a:rPr lang="he-IL" sz="800" dirty="0" smtClean="0">
                <a:solidFill>
                  <a:schemeClr val="bg2">
                    <a:lumMod val="25000"/>
                  </a:schemeClr>
                </a:solidFill>
              </a:rPr>
              <a:t>בחייכם/ן?</a:t>
            </a:r>
            <a:endParaRPr lang="en-US" sz="800" dirty="0">
              <a:solidFill>
                <a:schemeClr val="bg2">
                  <a:lumMod val="25000"/>
                </a:schemeClr>
              </a:solidFill>
            </a:endParaRPr>
          </a:p>
          <a:p>
            <a:endParaRPr lang="he-IL" sz="800" dirty="0" smtClean="0">
              <a:solidFill>
                <a:schemeClr val="bg2">
                  <a:lumMod val="25000"/>
                </a:schemeClr>
              </a:solidFill>
            </a:endParaRPr>
          </a:p>
          <a:p>
            <a:r>
              <a:rPr lang="he-IL" sz="800" dirty="0" smtClean="0">
                <a:solidFill>
                  <a:schemeClr val="bg2">
                    <a:lumMod val="25000"/>
                  </a:schemeClr>
                </a:solidFill>
              </a:rPr>
              <a:t>ד. מדוע, על </a:t>
            </a:r>
            <a:r>
              <a:rPr lang="he-IL" sz="800" dirty="0">
                <a:solidFill>
                  <a:schemeClr val="bg2">
                    <a:lumMod val="25000"/>
                  </a:schemeClr>
                </a:solidFill>
              </a:rPr>
              <a:t>פי </a:t>
            </a:r>
            <a:r>
              <a:rPr lang="he-IL" sz="800" dirty="0" smtClean="0">
                <a:solidFill>
                  <a:schemeClr val="bg2">
                    <a:lumMod val="25000"/>
                  </a:schemeClr>
                </a:solidFill>
              </a:rPr>
              <a:t>השל, החירות </a:t>
            </a:r>
            <a:r>
              <a:rPr lang="he-IL" sz="800" dirty="0">
                <a:solidFill>
                  <a:schemeClr val="bg2">
                    <a:lumMod val="25000"/>
                  </a:schemeClr>
                </a:solidFill>
              </a:rPr>
              <a:t>היא נדירה בחיינו ? האם אמירה זו תואמת להתנסויות </a:t>
            </a:r>
            <a:r>
              <a:rPr lang="he-IL" sz="800" dirty="0" smtClean="0">
                <a:solidFill>
                  <a:schemeClr val="bg2">
                    <a:lumMod val="25000"/>
                  </a:schemeClr>
                </a:solidFill>
              </a:rPr>
              <a:t>בחייכם/ן?</a:t>
            </a:r>
            <a:endParaRPr lang="en-US" sz="800" dirty="0" smtClean="0">
              <a:solidFill>
                <a:schemeClr val="bg2">
                  <a:lumMod val="25000"/>
                </a:schemeClr>
              </a:solidFill>
            </a:endParaRPr>
          </a:p>
          <a:p>
            <a:endParaRPr lang="he-IL" sz="800" b="1" dirty="0" smtClean="0">
              <a:solidFill>
                <a:schemeClr val="bg2">
                  <a:lumMod val="25000"/>
                </a:schemeClr>
              </a:solidFill>
            </a:endParaRPr>
          </a:p>
          <a:p>
            <a:r>
              <a:rPr lang="he-IL" sz="800" b="1" dirty="0" smtClean="0">
                <a:solidFill>
                  <a:schemeClr val="bg2">
                    <a:lumMod val="25000"/>
                  </a:schemeClr>
                </a:solidFill>
              </a:rPr>
              <a:t>3. כל אדם צריך מצרים</a:t>
            </a:r>
          </a:p>
          <a:p>
            <a:endParaRPr lang="he-IL" sz="200" dirty="0">
              <a:solidFill>
                <a:schemeClr val="bg2">
                  <a:lumMod val="25000"/>
                </a:schemeClr>
              </a:solidFill>
            </a:endParaRPr>
          </a:p>
          <a:p>
            <a:r>
              <a:rPr lang="he-IL" sz="800" dirty="0" smtClean="0">
                <a:solidFill>
                  <a:schemeClr val="bg2">
                    <a:lumMod val="25000"/>
                  </a:schemeClr>
                </a:solidFill>
              </a:rPr>
              <a:t>ה. מהן </a:t>
            </a:r>
            <a:r>
              <a:rPr lang="he-IL" sz="800" dirty="0">
                <a:solidFill>
                  <a:schemeClr val="bg2">
                    <a:lumMod val="25000"/>
                  </a:schemeClr>
                </a:solidFill>
              </a:rPr>
              <a:t>נקודות השעבוד </a:t>
            </a:r>
            <a:r>
              <a:rPr lang="he-IL" sz="800" dirty="0" smtClean="0">
                <a:solidFill>
                  <a:schemeClr val="bg2">
                    <a:lumMod val="25000"/>
                  </a:schemeClr>
                </a:solidFill>
              </a:rPr>
              <a:t>הפרטיות שלכם/ן בחייכם/ן? מה המצרים שלכם/ן? מהי </a:t>
            </a:r>
            <a:r>
              <a:rPr lang="he-IL" sz="800" dirty="0">
                <a:solidFill>
                  <a:schemeClr val="bg2">
                    <a:lumMod val="25000"/>
                  </a:schemeClr>
                </a:solidFill>
              </a:rPr>
              <a:t>חירות מלאה על פי הגדרתכם? היכן ומתי אתם מצליחים לזהות אותה בחייכם?  </a:t>
            </a:r>
            <a:endParaRPr lang="he-IL" sz="800" dirty="0" smtClean="0">
              <a:solidFill>
                <a:schemeClr val="bg2">
                  <a:lumMod val="25000"/>
                </a:schemeClr>
              </a:solidFill>
            </a:endParaRPr>
          </a:p>
          <a:p>
            <a:endParaRPr lang="he-IL" sz="800" dirty="0" smtClean="0">
              <a:solidFill>
                <a:schemeClr val="bg2">
                  <a:lumMod val="25000"/>
                </a:schemeClr>
              </a:solidFill>
            </a:endParaRPr>
          </a:p>
          <a:p>
            <a:r>
              <a:rPr lang="he-IL" sz="800" b="1" dirty="0">
                <a:solidFill>
                  <a:schemeClr val="bg2">
                    <a:lumMod val="25000"/>
                  </a:schemeClr>
                </a:solidFill>
              </a:rPr>
              <a:t>4. עַבְדֵי זְמָן </a:t>
            </a:r>
            <a:endParaRPr lang="he-IL" sz="800" b="1" dirty="0" smtClean="0">
              <a:solidFill>
                <a:schemeClr val="bg2">
                  <a:lumMod val="25000"/>
                </a:schemeClr>
              </a:solidFill>
            </a:endParaRPr>
          </a:p>
          <a:p>
            <a:endParaRPr lang="he-IL" sz="200" b="1" dirty="0">
              <a:solidFill>
                <a:schemeClr val="bg2">
                  <a:lumMod val="25000"/>
                </a:schemeClr>
              </a:solidFill>
            </a:endParaRPr>
          </a:p>
          <a:p>
            <a:r>
              <a:rPr lang="he-IL" sz="800" dirty="0" smtClean="0">
                <a:solidFill>
                  <a:schemeClr val="bg2">
                    <a:lumMod val="25000"/>
                  </a:schemeClr>
                </a:solidFill>
              </a:rPr>
              <a:t>ו. האם יש הגיון בדבריו של רבי יהודה הלוי. האם יש עבדות שאתם/ן בוחרים/</a:t>
            </a:r>
            <a:r>
              <a:rPr lang="he-IL" sz="800" dirty="0" err="1" smtClean="0">
                <a:solidFill>
                  <a:schemeClr val="bg2">
                    <a:lumMod val="25000"/>
                  </a:schemeClr>
                </a:solidFill>
              </a:rPr>
              <a:t>ות</a:t>
            </a:r>
            <a:r>
              <a:rPr lang="he-IL" sz="800" dirty="0" smtClean="0">
                <a:solidFill>
                  <a:schemeClr val="bg2">
                    <a:lumMod val="25000"/>
                  </a:schemeClr>
                </a:solidFill>
              </a:rPr>
              <a:t> להיות בה?</a:t>
            </a:r>
            <a:endParaRPr lang="he-IL" sz="800" dirty="0">
              <a:solidFill>
                <a:schemeClr val="bg2">
                  <a:lumMod val="25000"/>
                </a:schemeClr>
              </a:solidFill>
            </a:endParaRPr>
          </a:p>
          <a:p>
            <a:endParaRPr lang="he-IL" sz="800" dirty="0">
              <a:solidFill>
                <a:schemeClr val="accent2">
                  <a:lumMod val="50000"/>
                </a:schemeClr>
              </a:solidFill>
            </a:endParaRPr>
          </a:p>
        </p:txBody>
      </p:sp>
      <p:sp>
        <p:nvSpPr>
          <p:cNvPr id="14" name="מלבן 13"/>
          <p:cNvSpPr/>
          <p:nvPr/>
        </p:nvSpPr>
        <p:spPr>
          <a:xfrm>
            <a:off x="4513385" y="990600"/>
            <a:ext cx="2026324" cy="5867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endParaRPr lang="he-IL" sz="1000" dirty="0">
              <a:solidFill>
                <a:schemeClr val="accent2">
                  <a:lumMod val="50000"/>
                </a:schemeClr>
              </a:solidFill>
            </a:endParaRPr>
          </a:p>
          <a:p>
            <a:pPr algn="just">
              <a:lnSpc>
                <a:spcPts val="1000"/>
              </a:lnSpc>
            </a:pPr>
            <a:endParaRPr lang="he-IL" sz="1000" i="1" dirty="0" smtClean="0">
              <a:solidFill>
                <a:schemeClr val="accent2">
                  <a:lumMod val="50000"/>
                </a:schemeClr>
              </a:solidFill>
              <a:latin typeface="Levenim MT" panose="02010502060101010101" pitchFamily="2" charset="-79"/>
            </a:endParaRPr>
          </a:p>
          <a:p>
            <a:pPr algn="just">
              <a:lnSpc>
                <a:spcPts val="1000"/>
              </a:lnSpc>
            </a:pPr>
            <a:endParaRPr lang="he-IL" sz="1000" i="1" dirty="0">
              <a:solidFill>
                <a:schemeClr val="accent2">
                  <a:lumMod val="50000"/>
                </a:schemeClr>
              </a:solidFill>
              <a:latin typeface="Levenim MT" panose="02010502060101010101" pitchFamily="2" charset="-79"/>
            </a:endParaRPr>
          </a:p>
          <a:p>
            <a:pPr algn="just">
              <a:lnSpc>
                <a:spcPts val="1000"/>
              </a:lnSpc>
            </a:pPr>
            <a:endParaRPr lang="he-IL" sz="1000" i="1" dirty="0" smtClean="0">
              <a:solidFill>
                <a:schemeClr val="accent2">
                  <a:lumMod val="50000"/>
                </a:schemeClr>
              </a:solidFill>
              <a:latin typeface="Levenim MT" panose="02010502060101010101" pitchFamily="2" charset="-79"/>
            </a:endParaRPr>
          </a:p>
          <a:p>
            <a:pPr algn="just">
              <a:lnSpc>
                <a:spcPts val="1000"/>
              </a:lnSpc>
            </a:pPr>
            <a:endParaRPr lang="he-IL" sz="1000" i="1" dirty="0">
              <a:solidFill>
                <a:schemeClr val="accent2">
                  <a:lumMod val="50000"/>
                </a:schemeClr>
              </a:solidFill>
              <a:latin typeface="Levenim MT" panose="02010502060101010101" pitchFamily="2" charset="-79"/>
            </a:endParaRPr>
          </a:p>
          <a:p>
            <a:pPr algn="just">
              <a:lnSpc>
                <a:spcPts val="1000"/>
              </a:lnSpc>
            </a:pPr>
            <a:endParaRPr lang="he-IL" sz="10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1000" b="1" dirty="0" smtClean="0">
                <a:solidFill>
                  <a:schemeClr val="accent2">
                    <a:lumMod val="50000"/>
                  </a:schemeClr>
                </a:solidFill>
                <a:latin typeface="Levenim MT" panose="02010502060101010101" pitchFamily="2" charset="-79"/>
              </a:rPr>
              <a:t>ג. </a:t>
            </a:r>
            <a:r>
              <a:rPr lang="he-IL" sz="1000" b="1" dirty="0" smtClean="0">
                <a:solidFill>
                  <a:schemeClr val="accent2">
                    <a:lumMod val="50000"/>
                  </a:schemeClr>
                </a:solidFill>
              </a:rPr>
              <a:t>כל אדם צריך מצרים</a:t>
            </a:r>
          </a:p>
          <a:p>
            <a:pPr>
              <a:spcAft>
                <a:spcPts val="600"/>
              </a:spcAft>
            </a:pPr>
            <a:r>
              <a:rPr lang="he-IL" sz="1000" dirty="0" smtClean="0">
                <a:solidFill>
                  <a:schemeClr val="accent2">
                    <a:lumMod val="50000"/>
                  </a:schemeClr>
                </a:solidFill>
              </a:rPr>
              <a:t>כָּל </a:t>
            </a:r>
            <a:r>
              <a:rPr lang="he-IL" sz="1000" dirty="0">
                <a:solidFill>
                  <a:schemeClr val="accent2">
                    <a:lumMod val="50000"/>
                  </a:schemeClr>
                </a:solidFill>
              </a:rPr>
              <a:t>אָדָם צָרִיך שֶׁתִּהְיֶה לוֹ</a:t>
            </a:r>
            <a:br>
              <a:rPr lang="he-IL" sz="1000" dirty="0">
                <a:solidFill>
                  <a:schemeClr val="accent2">
                    <a:lumMod val="50000"/>
                  </a:schemeClr>
                </a:solidFill>
              </a:rPr>
            </a:br>
            <a:r>
              <a:rPr lang="he-IL" sz="1000" dirty="0">
                <a:solidFill>
                  <a:schemeClr val="accent2">
                    <a:lumMod val="50000"/>
                  </a:schemeClr>
                </a:solidFill>
              </a:rPr>
              <a:t>אֵיזוֹ מִצְרַיִם,</a:t>
            </a:r>
            <a:br>
              <a:rPr lang="he-IL" sz="1000" dirty="0">
                <a:solidFill>
                  <a:schemeClr val="accent2">
                    <a:lumMod val="50000"/>
                  </a:schemeClr>
                </a:solidFill>
              </a:rPr>
            </a:br>
            <a:r>
              <a:rPr lang="he-IL" sz="1000" dirty="0">
                <a:solidFill>
                  <a:schemeClr val="accent2">
                    <a:lumMod val="50000"/>
                  </a:schemeClr>
                </a:solidFill>
              </a:rPr>
              <a:t>לִהְיוֹת מֹשֶׁה עַצְמוֹ מִתּוֹכָהּ</a:t>
            </a:r>
            <a:br>
              <a:rPr lang="he-IL" sz="1000" dirty="0">
                <a:solidFill>
                  <a:schemeClr val="accent2">
                    <a:lumMod val="50000"/>
                  </a:schemeClr>
                </a:solidFill>
              </a:rPr>
            </a:br>
            <a:r>
              <a:rPr lang="he-IL" sz="1000" dirty="0">
                <a:solidFill>
                  <a:schemeClr val="accent2">
                    <a:lumMod val="50000"/>
                  </a:schemeClr>
                </a:solidFill>
              </a:rPr>
              <a:t>בְּיָד חֲזָקָה,</a:t>
            </a:r>
            <a:br>
              <a:rPr lang="he-IL" sz="1000" dirty="0">
                <a:solidFill>
                  <a:schemeClr val="accent2">
                    <a:lumMod val="50000"/>
                  </a:schemeClr>
                </a:solidFill>
              </a:rPr>
            </a:br>
            <a:r>
              <a:rPr lang="he-IL" sz="1000" dirty="0">
                <a:solidFill>
                  <a:schemeClr val="accent2">
                    <a:lumMod val="50000"/>
                  </a:schemeClr>
                </a:solidFill>
              </a:rPr>
              <a:t>אוֹ בַּחֲרִיקַת שִׁנַּיִם.</a:t>
            </a:r>
          </a:p>
          <a:p>
            <a:r>
              <a:rPr lang="he-IL" sz="1000" dirty="0">
                <a:solidFill>
                  <a:schemeClr val="accent2">
                    <a:lumMod val="50000"/>
                  </a:schemeClr>
                </a:solidFill>
              </a:rPr>
              <a:t>כָּל אָדָם צָרִיך אֵימָה וַחֲשֵׁכָה גְּדוֹלָה,</a:t>
            </a:r>
            <a:br>
              <a:rPr lang="he-IL" sz="1000" dirty="0">
                <a:solidFill>
                  <a:schemeClr val="accent2">
                    <a:lumMod val="50000"/>
                  </a:schemeClr>
                </a:solidFill>
              </a:rPr>
            </a:br>
            <a:r>
              <a:rPr lang="he-IL" sz="1000" dirty="0">
                <a:solidFill>
                  <a:schemeClr val="accent2">
                    <a:lumMod val="50000"/>
                  </a:schemeClr>
                </a:solidFill>
              </a:rPr>
              <a:t>וְנֶחָמָה, וְהַבְטָחָה, וְהַצָּלָה,</a:t>
            </a:r>
            <a:br>
              <a:rPr lang="he-IL" sz="1000" dirty="0">
                <a:solidFill>
                  <a:schemeClr val="accent2">
                    <a:lumMod val="50000"/>
                  </a:schemeClr>
                </a:solidFill>
              </a:rPr>
            </a:br>
            <a:r>
              <a:rPr lang="he-IL" sz="1000" dirty="0">
                <a:solidFill>
                  <a:schemeClr val="accent2">
                    <a:lumMod val="50000"/>
                  </a:schemeClr>
                </a:solidFill>
              </a:rPr>
              <a:t>שֶׁיֵּדַע לָשֵׂאת עֵינָיו אֶל הַשָּׁמַיִם.</a:t>
            </a:r>
            <a:br>
              <a:rPr lang="he-IL" sz="1000" dirty="0">
                <a:solidFill>
                  <a:schemeClr val="accent2">
                    <a:lumMod val="50000"/>
                  </a:schemeClr>
                </a:solidFill>
              </a:rPr>
            </a:br>
            <a:r>
              <a:rPr lang="he-IL" sz="1000" dirty="0">
                <a:solidFill>
                  <a:schemeClr val="accent2">
                    <a:lumMod val="50000"/>
                  </a:schemeClr>
                </a:solidFill>
              </a:rPr>
              <a:t>כָּל אָדָם צָרִיך תְּפִלָּה אַחַת,</a:t>
            </a:r>
            <a:br>
              <a:rPr lang="he-IL" sz="1000" dirty="0">
                <a:solidFill>
                  <a:schemeClr val="accent2">
                    <a:lumMod val="50000"/>
                  </a:schemeClr>
                </a:solidFill>
              </a:rPr>
            </a:br>
            <a:r>
              <a:rPr lang="he-IL" sz="1000" dirty="0">
                <a:solidFill>
                  <a:schemeClr val="accent2">
                    <a:lumMod val="50000"/>
                  </a:schemeClr>
                </a:solidFill>
              </a:rPr>
              <a:t>שְׁתֵּהֵא שְׁגוּרָה אֶצְלוֹ עַל </a:t>
            </a:r>
            <a:r>
              <a:rPr lang="he-IL" sz="1000" dirty="0" err="1">
                <a:solidFill>
                  <a:schemeClr val="accent2">
                    <a:lumMod val="50000"/>
                  </a:schemeClr>
                </a:solidFill>
              </a:rPr>
              <a:t>הַשְּׂפָתַיִם</a:t>
            </a:r>
            <a:r>
              <a:rPr lang="he-IL" sz="1000" dirty="0">
                <a:solidFill>
                  <a:schemeClr val="accent2">
                    <a:lumMod val="50000"/>
                  </a:schemeClr>
                </a:solidFill>
              </a:rPr>
              <a:t>.</a:t>
            </a:r>
            <a:br>
              <a:rPr lang="he-IL" sz="1000" dirty="0">
                <a:solidFill>
                  <a:schemeClr val="accent2">
                    <a:lumMod val="50000"/>
                  </a:schemeClr>
                </a:solidFill>
              </a:rPr>
            </a:br>
            <a:r>
              <a:rPr lang="he-IL" sz="1000" dirty="0">
                <a:solidFill>
                  <a:schemeClr val="accent2">
                    <a:lumMod val="50000"/>
                  </a:schemeClr>
                </a:solidFill>
              </a:rPr>
              <a:t>אָדָם צָרִיך פַּעַם אַחַת לְהִתְכּוֹפֵף -</a:t>
            </a:r>
            <a:br>
              <a:rPr lang="he-IL" sz="1000" dirty="0">
                <a:solidFill>
                  <a:schemeClr val="accent2">
                    <a:lumMod val="50000"/>
                  </a:schemeClr>
                </a:solidFill>
              </a:rPr>
            </a:br>
            <a:r>
              <a:rPr lang="he-IL" sz="1000" dirty="0">
                <a:solidFill>
                  <a:schemeClr val="accent2">
                    <a:lumMod val="50000"/>
                  </a:schemeClr>
                </a:solidFill>
              </a:rPr>
              <a:t>כָּל אָדָם צָרִיך כָּתֵף.</a:t>
            </a:r>
          </a:p>
          <a:p>
            <a:r>
              <a:rPr lang="he-IL" sz="1000" dirty="0">
                <a:solidFill>
                  <a:schemeClr val="accent2">
                    <a:lumMod val="50000"/>
                  </a:schemeClr>
                </a:solidFill>
              </a:rPr>
              <a:t>כָּל אָדָם צָרִיך שֶׁתִּהְיֶה לוֹ אֵיזוֹ מִצְרַיִם,</a:t>
            </a:r>
            <a:br>
              <a:rPr lang="he-IL" sz="1000" dirty="0">
                <a:solidFill>
                  <a:schemeClr val="accent2">
                    <a:lumMod val="50000"/>
                  </a:schemeClr>
                </a:solidFill>
              </a:rPr>
            </a:br>
            <a:r>
              <a:rPr lang="he-IL" sz="1000" dirty="0" err="1">
                <a:solidFill>
                  <a:schemeClr val="accent2">
                    <a:lumMod val="50000"/>
                  </a:schemeClr>
                </a:solidFill>
              </a:rPr>
              <a:t>לִגְאֹל</a:t>
            </a:r>
            <a:r>
              <a:rPr lang="he-IL" sz="1000" dirty="0">
                <a:solidFill>
                  <a:schemeClr val="accent2">
                    <a:lumMod val="50000"/>
                  </a:schemeClr>
                </a:solidFill>
              </a:rPr>
              <a:t> עַצְּמוֹ מִמֶּנָה מִבֵּית עֲבָדִים,</a:t>
            </a:r>
            <a:br>
              <a:rPr lang="he-IL" sz="1000" dirty="0">
                <a:solidFill>
                  <a:schemeClr val="accent2">
                    <a:lumMod val="50000"/>
                  </a:schemeClr>
                </a:solidFill>
              </a:rPr>
            </a:br>
            <a:r>
              <a:rPr lang="he-IL" sz="1000" dirty="0">
                <a:solidFill>
                  <a:schemeClr val="accent2">
                    <a:lumMod val="50000"/>
                  </a:schemeClr>
                </a:solidFill>
              </a:rPr>
              <a:t>לָצֵאת בַּחֲצִי הַלַּיִל אֶל מִדְבַּר הַפְּחָדִים,</a:t>
            </a:r>
            <a:br>
              <a:rPr lang="he-IL" sz="1000" dirty="0">
                <a:solidFill>
                  <a:schemeClr val="accent2">
                    <a:lumMod val="50000"/>
                  </a:schemeClr>
                </a:solidFill>
              </a:rPr>
            </a:br>
            <a:r>
              <a:rPr lang="he-IL" sz="1000" dirty="0">
                <a:solidFill>
                  <a:schemeClr val="accent2">
                    <a:lumMod val="50000"/>
                  </a:schemeClr>
                </a:solidFill>
              </a:rPr>
              <a:t>לִצְעֹד הַיְשֵׁר אֶל תּוֹך הַמַּיִם,</a:t>
            </a:r>
            <a:br>
              <a:rPr lang="he-IL" sz="1000" dirty="0">
                <a:solidFill>
                  <a:schemeClr val="accent2">
                    <a:lumMod val="50000"/>
                  </a:schemeClr>
                </a:solidFill>
              </a:rPr>
            </a:br>
            <a:r>
              <a:rPr lang="he-IL" sz="1000" dirty="0">
                <a:solidFill>
                  <a:schemeClr val="accent2">
                    <a:lumMod val="50000"/>
                  </a:schemeClr>
                </a:solidFill>
              </a:rPr>
              <a:t>לִרְאוֹתָם נִפְתָּחִים מִפָּנָיו לַצְּדָדִים.</a:t>
            </a:r>
            <a:br>
              <a:rPr lang="he-IL" sz="1000" dirty="0">
                <a:solidFill>
                  <a:schemeClr val="accent2">
                    <a:lumMod val="50000"/>
                  </a:schemeClr>
                </a:solidFill>
              </a:rPr>
            </a:br>
            <a:r>
              <a:rPr lang="he-IL" sz="1000" dirty="0">
                <a:solidFill>
                  <a:schemeClr val="accent2">
                    <a:lumMod val="50000"/>
                  </a:schemeClr>
                </a:solidFill>
              </a:rPr>
              <a:t>כָּל אָדָם צָרִיך כָּתֵף,</a:t>
            </a:r>
            <a:br>
              <a:rPr lang="he-IL" sz="1000" dirty="0">
                <a:solidFill>
                  <a:schemeClr val="accent2">
                    <a:lumMod val="50000"/>
                  </a:schemeClr>
                </a:solidFill>
              </a:rPr>
            </a:br>
            <a:r>
              <a:rPr lang="he-IL" sz="1000" dirty="0">
                <a:solidFill>
                  <a:schemeClr val="accent2">
                    <a:lumMod val="50000"/>
                  </a:schemeClr>
                </a:solidFill>
              </a:rPr>
              <a:t>לָשֵׂאת עָלֶיהָ אֶת עַצְמוֹת יוֹסֵף,</a:t>
            </a:r>
            <a:br>
              <a:rPr lang="he-IL" sz="1000" dirty="0">
                <a:solidFill>
                  <a:schemeClr val="accent2">
                    <a:lumMod val="50000"/>
                  </a:schemeClr>
                </a:solidFill>
              </a:rPr>
            </a:br>
            <a:r>
              <a:rPr lang="he-IL" sz="1000" dirty="0">
                <a:solidFill>
                  <a:schemeClr val="accent2">
                    <a:lumMod val="50000"/>
                  </a:schemeClr>
                </a:solidFill>
              </a:rPr>
              <a:t>כָּל אָדָם צָרִיך לְהִזְדַּקֵּףְ.</a:t>
            </a:r>
          </a:p>
          <a:p>
            <a:r>
              <a:rPr lang="he-IL" sz="1000" dirty="0">
                <a:solidFill>
                  <a:schemeClr val="accent2">
                    <a:lumMod val="50000"/>
                  </a:schemeClr>
                </a:solidFill>
              </a:rPr>
              <a:t>כָּל אָדָם צָרִיך שֶׁתִּהְיֶה לוֹ</a:t>
            </a:r>
            <a:br>
              <a:rPr lang="he-IL" sz="1000" dirty="0">
                <a:solidFill>
                  <a:schemeClr val="accent2">
                    <a:lumMod val="50000"/>
                  </a:schemeClr>
                </a:solidFill>
              </a:rPr>
            </a:br>
            <a:r>
              <a:rPr lang="he-IL" sz="1000" dirty="0">
                <a:solidFill>
                  <a:schemeClr val="accent2">
                    <a:lumMod val="50000"/>
                  </a:schemeClr>
                </a:solidFill>
              </a:rPr>
              <a:t>אֵיזוֹ מִצְרַיִם.</a:t>
            </a:r>
            <a:br>
              <a:rPr lang="he-IL" sz="1000" dirty="0">
                <a:solidFill>
                  <a:schemeClr val="accent2">
                    <a:lumMod val="50000"/>
                  </a:schemeClr>
                </a:solidFill>
              </a:rPr>
            </a:br>
            <a:r>
              <a:rPr lang="he-IL" sz="1000" dirty="0">
                <a:solidFill>
                  <a:schemeClr val="accent2">
                    <a:lumMod val="50000"/>
                  </a:schemeClr>
                </a:solidFill>
              </a:rPr>
              <a:t>וִירוּשָׁלַיִם,</a:t>
            </a:r>
            <a:br>
              <a:rPr lang="he-IL" sz="1000" dirty="0">
                <a:solidFill>
                  <a:schemeClr val="accent2">
                    <a:lumMod val="50000"/>
                  </a:schemeClr>
                </a:solidFill>
              </a:rPr>
            </a:br>
            <a:r>
              <a:rPr lang="he-IL" sz="1000" dirty="0">
                <a:solidFill>
                  <a:schemeClr val="accent2">
                    <a:lumMod val="50000"/>
                  </a:schemeClr>
                </a:solidFill>
              </a:rPr>
              <a:t>וּמַסָּע אָרוֹך אֱחָד,</a:t>
            </a:r>
            <a:br>
              <a:rPr lang="he-IL" sz="1000" dirty="0">
                <a:solidFill>
                  <a:schemeClr val="accent2">
                    <a:lumMod val="50000"/>
                  </a:schemeClr>
                </a:solidFill>
              </a:rPr>
            </a:br>
            <a:r>
              <a:rPr lang="he-IL" sz="1000" dirty="0">
                <a:solidFill>
                  <a:schemeClr val="accent2">
                    <a:lumMod val="50000"/>
                  </a:schemeClr>
                </a:solidFill>
              </a:rPr>
              <a:t>לִזְכֹּר אוֹתוֹ לָעַד</a:t>
            </a:r>
            <a:br>
              <a:rPr lang="he-IL" sz="1000" dirty="0">
                <a:solidFill>
                  <a:schemeClr val="accent2">
                    <a:lumMod val="50000"/>
                  </a:schemeClr>
                </a:solidFill>
              </a:rPr>
            </a:br>
            <a:r>
              <a:rPr lang="he-IL" sz="1000" dirty="0">
                <a:solidFill>
                  <a:schemeClr val="accent2">
                    <a:lumMod val="50000"/>
                  </a:schemeClr>
                </a:solidFill>
              </a:rPr>
              <a:t>בְּכַפּוֹת הָרַגְלַיִם</a:t>
            </a:r>
            <a:r>
              <a:rPr lang="he-IL" sz="1000" dirty="0" smtClean="0">
                <a:solidFill>
                  <a:schemeClr val="accent2">
                    <a:lumMod val="50000"/>
                  </a:schemeClr>
                </a:solidFill>
              </a:rPr>
              <a:t>.</a:t>
            </a:r>
          </a:p>
          <a:p>
            <a:r>
              <a:rPr lang="he-IL" sz="800" dirty="0" smtClean="0">
                <a:solidFill>
                  <a:schemeClr val="accent2">
                    <a:lumMod val="50000"/>
                  </a:schemeClr>
                </a:solidFill>
              </a:rPr>
              <a:t>כל </a:t>
            </a:r>
            <a:r>
              <a:rPr lang="he-IL" sz="800" dirty="0">
                <a:solidFill>
                  <a:schemeClr val="accent2">
                    <a:lumMod val="50000"/>
                  </a:schemeClr>
                </a:solidFill>
              </a:rPr>
              <a:t>אדם צריך מצרים/ אמנון </a:t>
            </a:r>
            <a:r>
              <a:rPr lang="he-IL" sz="800" dirty="0" err="1">
                <a:solidFill>
                  <a:schemeClr val="accent2">
                    <a:lumMod val="50000"/>
                  </a:schemeClr>
                </a:solidFill>
              </a:rPr>
              <a:t>ריבק</a:t>
            </a:r>
            <a:endParaRPr lang="en-US" sz="800" dirty="0">
              <a:solidFill>
                <a:schemeClr val="accent2">
                  <a:lumMod val="50000"/>
                </a:schemeClr>
              </a:solidFill>
            </a:endParaRPr>
          </a:p>
          <a:p>
            <a:endParaRPr lang="he-IL" sz="1000" dirty="0" smtClean="0">
              <a:solidFill>
                <a:schemeClr val="accent2">
                  <a:lumMod val="50000"/>
                </a:schemeClr>
              </a:solidFill>
            </a:endParaRPr>
          </a:p>
          <a:p>
            <a:endParaRPr lang="he-IL" sz="1000" dirty="0">
              <a:solidFill>
                <a:schemeClr val="tx1"/>
              </a:solidFill>
            </a:endParaRPr>
          </a:p>
          <a:p>
            <a:endParaRPr lang="he-IL" sz="1000" dirty="0">
              <a:solidFill>
                <a:schemeClr val="tx1"/>
              </a:solidFill>
            </a:endParaRPr>
          </a:p>
          <a:p>
            <a:r>
              <a:rPr lang="he-IL" sz="1000" b="1" dirty="0" smtClean="0">
                <a:solidFill>
                  <a:schemeClr val="accent2">
                    <a:lumMod val="50000"/>
                  </a:schemeClr>
                </a:solidFill>
              </a:rPr>
              <a:t>ד. עַבְדֵי </a:t>
            </a:r>
            <a:r>
              <a:rPr lang="he-IL" sz="1000" b="1" dirty="0">
                <a:solidFill>
                  <a:schemeClr val="accent2">
                    <a:lumMod val="50000"/>
                  </a:schemeClr>
                </a:solidFill>
              </a:rPr>
              <a:t>זְמָן </a:t>
            </a:r>
            <a:endParaRPr lang="he-IL" sz="1000" b="1" dirty="0" smtClean="0">
              <a:solidFill>
                <a:schemeClr val="accent2">
                  <a:lumMod val="50000"/>
                </a:schemeClr>
              </a:solidFill>
            </a:endParaRPr>
          </a:p>
          <a:p>
            <a:r>
              <a:rPr lang="he-IL" sz="1000" dirty="0" smtClean="0">
                <a:solidFill>
                  <a:schemeClr val="accent2">
                    <a:lumMod val="50000"/>
                  </a:schemeClr>
                </a:solidFill>
              </a:rPr>
              <a:t>עַבְדֵי </a:t>
            </a:r>
            <a:r>
              <a:rPr lang="he-IL" sz="1000" dirty="0">
                <a:solidFill>
                  <a:schemeClr val="accent2">
                    <a:lumMod val="50000"/>
                  </a:schemeClr>
                </a:solidFill>
              </a:rPr>
              <a:t>זְמָן עַבְדֵי עֲבָדִים הֵם –</a:t>
            </a:r>
            <a:endParaRPr lang="en-US" sz="1000" dirty="0">
              <a:solidFill>
                <a:schemeClr val="accent2">
                  <a:lumMod val="50000"/>
                </a:schemeClr>
              </a:solidFill>
            </a:endParaRPr>
          </a:p>
          <a:p>
            <a:r>
              <a:rPr lang="he-IL" sz="1000" dirty="0">
                <a:solidFill>
                  <a:schemeClr val="accent2">
                    <a:lumMod val="50000"/>
                  </a:schemeClr>
                </a:solidFill>
              </a:rPr>
              <a:t>עֶבֶד אֲדֹנָי הוּא לְבַד </a:t>
            </a:r>
            <a:r>
              <a:rPr lang="he-IL" sz="1000" dirty="0" smtClean="0">
                <a:solidFill>
                  <a:schemeClr val="accent2">
                    <a:lumMod val="50000"/>
                  </a:schemeClr>
                </a:solidFill>
              </a:rPr>
              <a:t>חָפְשִׁי:</a:t>
            </a:r>
          </a:p>
          <a:p>
            <a:r>
              <a:rPr lang="he-IL" sz="800" dirty="0" smtClean="0">
                <a:solidFill>
                  <a:schemeClr val="accent2">
                    <a:lumMod val="50000"/>
                  </a:schemeClr>
                </a:solidFill>
              </a:rPr>
              <a:t>ר</a:t>
            </a:r>
            <a:r>
              <a:rPr lang="he-IL" sz="800" dirty="0">
                <a:solidFill>
                  <a:schemeClr val="accent2">
                    <a:lumMod val="50000"/>
                  </a:schemeClr>
                </a:solidFill>
              </a:rPr>
              <a:t>' יהודה הלוי</a:t>
            </a:r>
            <a:endParaRPr lang="en-US" sz="800" dirty="0">
              <a:solidFill>
                <a:schemeClr val="accent2">
                  <a:lumMod val="50000"/>
                </a:schemeClr>
              </a:solidFill>
            </a:endParaRPr>
          </a:p>
          <a:p>
            <a:endParaRPr lang="en-US" sz="1000" dirty="0">
              <a:solidFill>
                <a:schemeClr val="accent2">
                  <a:lumMod val="50000"/>
                </a:schemeClr>
              </a:solidFill>
            </a:endParaRPr>
          </a:p>
          <a:p>
            <a:endParaRPr lang="he-IL" sz="1000" dirty="0">
              <a:solidFill>
                <a:schemeClr val="tx1"/>
              </a:solidFill>
            </a:endParaRPr>
          </a:p>
          <a:p>
            <a:pPr marL="228600" indent="-228600">
              <a:spcAft>
                <a:spcPts val="600"/>
              </a:spcAft>
              <a:buAutoNum type="arabicPeriod"/>
            </a:pPr>
            <a:endParaRPr lang="he-IL" sz="1000" dirty="0" smtClean="0">
              <a:solidFill>
                <a:schemeClr val="tx1"/>
              </a:solidFill>
              <a:latin typeface="Levenim MT" panose="02010502060101010101" pitchFamily="2" charset="-79"/>
            </a:endParaRPr>
          </a:p>
          <a:p>
            <a:pPr marL="228600" indent="-228600">
              <a:spcAft>
                <a:spcPts val="600"/>
              </a:spcAft>
              <a:buAutoNum type="arabicPeriod"/>
            </a:pPr>
            <a:endParaRPr lang="he-IL" sz="1000" dirty="0" smtClean="0">
              <a:solidFill>
                <a:schemeClr val="accent2">
                  <a:lumMod val="50000"/>
                </a:schemeClr>
              </a:solidFill>
              <a:latin typeface="Levenim MT" panose="02010502060101010101" pitchFamily="2" charset="-79"/>
            </a:endParaRPr>
          </a:p>
          <a:p>
            <a:pPr>
              <a:spcAft>
                <a:spcPts val="600"/>
              </a:spcAft>
            </a:pPr>
            <a:endParaRPr lang="he-IL" sz="1000" dirty="0">
              <a:solidFill>
                <a:schemeClr val="accent2">
                  <a:lumMod val="50000"/>
                </a:schemeClr>
              </a:solidFill>
              <a:latin typeface="Levenim MT" panose="02010502060101010101" pitchFamily="2" charset="-79"/>
            </a:endParaRPr>
          </a:p>
          <a:p>
            <a:pPr>
              <a:spcAft>
                <a:spcPts val="600"/>
              </a:spcAft>
            </a:pPr>
            <a:endParaRPr lang="he-IL" sz="1000" dirty="0" smtClean="0">
              <a:solidFill>
                <a:schemeClr val="accent2">
                  <a:lumMod val="50000"/>
                </a:schemeClr>
              </a:solidFill>
              <a:latin typeface="Levenim MT" panose="02010502060101010101" pitchFamily="2" charset="-79"/>
            </a:endParaRPr>
          </a:p>
          <a:p>
            <a:pPr>
              <a:lnSpc>
                <a:spcPts val="1000"/>
              </a:lnSpc>
            </a:pPr>
            <a:endParaRPr lang="he-IL" sz="1000" dirty="0">
              <a:solidFill>
                <a:srgbClr val="5E4D36"/>
              </a:solidFill>
              <a:latin typeface="Levenim MT" panose="02010502060101010101" pitchFamily="2" charset="-79"/>
            </a:endParaRPr>
          </a:p>
          <a:p>
            <a:pPr>
              <a:lnSpc>
                <a:spcPts val="1000"/>
              </a:lnSpc>
            </a:pPr>
            <a:endParaRPr lang="he-IL" sz="1000" dirty="0" smtClean="0">
              <a:solidFill>
                <a:srgbClr val="5E4D36"/>
              </a:solidFill>
              <a:latin typeface="Levenim MT" panose="02010502060101010101" pitchFamily="2" charset="-79"/>
            </a:endParaRPr>
          </a:p>
        </p:txBody>
      </p:sp>
      <p:sp>
        <p:nvSpPr>
          <p:cNvPr id="18" name="מלבן 17"/>
          <p:cNvSpPr/>
          <p:nvPr/>
        </p:nvSpPr>
        <p:spPr>
          <a:xfrm>
            <a:off x="2467708" y="990600"/>
            <a:ext cx="2026324" cy="5867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spcAft>
                <a:spcPts val="600"/>
              </a:spcAft>
            </a:pPr>
            <a:r>
              <a:rPr lang="he-IL" sz="1100" b="1" dirty="0" smtClean="0">
                <a:solidFill>
                  <a:schemeClr val="accent2">
                    <a:lumMod val="50000"/>
                  </a:schemeClr>
                </a:solidFill>
                <a:latin typeface="Levenim MT" panose="02010502060101010101" pitchFamily="2" charset="-79"/>
              </a:rPr>
              <a:t>ב. </a:t>
            </a:r>
            <a:r>
              <a:rPr lang="he-IL" sz="1050" b="1" dirty="0" smtClean="0">
                <a:solidFill>
                  <a:schemeClr val="accent2">
                    <a:lumMod val="50000"/>
                  </a:schemeClr>
                </a:solidFill>
                <a:latin typeface="Levenim MT" panose="02010502060101010101" pitchFamily="2" charset="-79"/>
              </a:rPr>
              <a:t>הרבנים </a:t>
            </a:r>
            <a:r>
              <a:rPr lang="he-IL" sz="1050" b="1" dirty="0">
                <a:solidFill>
                  <a:schemeClr val="accent2">
                    <a:lumMod val="50000"/>
                  </a:schemeClr>
                </a:solidFill>
                <a:latin typeface="Levenim MT" panose="02010502060101010101" pitchFamily="2" charset="-79"/>
              </a:rPr>
              <a:t>קוק </a:t>
            </a:r>
            <a:r>
              <a:rPr lang="he-IL" sz="1050" b="1" dirty="0" smtClean="0">
                <a:solidFill>
                  <a:schemeClr val="accent2">
                    <a:lumMod val="50000"/>
                  </a:schemeClr>
                </a:solidFill>
                <a:latin typeface="Levenim MT" panose="02010502060101010101" pitchFamily="2" charset="-79"/>
              </a:rPr>
              <a:t>והשל על </a:t>
            </a:r>
            <a:r>
              <a:rPr lang="he-IL" sz="1050" b="1" dirty="0">
                <a:solidFill>
                  <a:schemeClr val="accent2">
                    <a:lumMod val="50000"/>
                  </a:schemeClr>
                </a:solidFill>
                <a:latin typeface="Levenim MT" panose="02010502060101010101" pitchFamily="2" charset="-79"/>
              </a:rPr>
              <a:t>חירות</a:t>
            </a:r>
            <a:endParaRPr lang="he-IL" sz="900" b="1" dirty="0">
              <a:solidFill>
                <a:schemeClr val="accent2">
                  <a:lumMod val="50000"/>
                </a:schemeClr>
              </a:solidFill>
              <a:latin typeface="Levenim MT" panose="02010502060101010101" pitchFamily="2" charset="-79"/>
            </a:endParaRPr>
          </a:p>
          <a:p>
            <a:pPr algn="just"/>
            <a:r>
              <a:rPr lang="he-IL" sz="900" dirty="0">
                <a:solidFill>
                  <a:schemeClr val="accent2">
                    <a:lumMod val="50000"/>
                  </a:schemeClr>
                </a:solidFill>
              </a:rPr>
              <a:t/>
            </a:r>
            <a:br>
              <a:rPr lang="he-IL" sz="900" dirty="0">
                <a:solidFill>
                  <a:schemeClr val="accent2">
                    <a:lumMod val="50000"/>
                  </a:schemeClr>
                </a:solidFill>
              </a:rPr>
            </a:br>
            <a:r>
              <a:rPr lang="he-IL" sz="1000" dirty="0">
                <a:solidFill>
                  <a:schemeClr val="accent2">
                    <a:lumMod val="50000"/>
                  </a:schemeClr>
                </a:solidFill>
              </a:rPr>
              <a:t>"ההבדל שבין העבד ובן </a:t>
            </a:r>
            <a:r>
              <a:rPr lang="he-IL" sz="1000" dirty="0" err="1">
                <a:solidFill>
                  <a:schemeClr val="accent2">
                    <a:lumMod val="50000"/>
                  </a:schemeClr>
                </a:solidFill>
              </a:rPr>
              <a:t>החורין</a:t>
            </a:r>
            <a:r>
              <a:rPr lang="he-IL" sz="1000" dirty="0">
                <a:solidFill>
                  <a:schemeClr val="accent2">
                    <a:lumMod val="50000"/>
                  </a:schemeClr>
                </a:solidFill>
              </a:rPr>
              <a:t> איננו רק הבדל מעמדי, שהאחד הוא משועבד והשני בלתי משועבד. אנו יכולים למצוא עבד משכיל שרוחו הוא מלא חרות, ולהפך- בן חורין שרוחו הוא רוח של עבד. החרות </a:t>
            </a:r>
            <a:r>
              <a:rPr lang="he-IL" sz="1000" dirty="0" err="1">
                <a:solidFill>
                  <a:schemeClr val="accent2">
                    <a:lumMod val="50000"/>
                  </a:schemeClr>
                </a:solidFill>
              </a:rPr>
              <a:t>הצביונית</a:t>
            </a:r>
            <a:r>
              <a:rPr lang="he-IL" sz="1000" dirty="0">
                <a:solidFill>
                  <a:schemeClr val="accent2">
                    <a:lumMod val="50000"/>
                  </a:schemeClr>
                </a:solidFill>
              </a:rPr>
              <a:t> (המהותית) היא אותה הרוח </a:t>
            </a:r>
            <a:r>
              <a:rPr lang="he-IL" sz="1000" dirty="0" err="1">
                <a:solidFill>
                  <a:schemeClr val="accent2">
                    <a:lumMod val="50000"/>
                  </a:schemeClr>
                </a:solidFill>
              </a:rPr>
              <a:t>הנישאה</a:t>
            </a:r>
            <a:r>
              <a:rPr lang="he-IL" sz="1000" dirty="0">
                <a:solidFill>
                  <a:schemeClr val="accent2">
                    <a:lumMod val="50000"/>
                  </a:schemeClr>
                </a:solidFill>
              </a:rPr>
              <a:t> שהאדם, וכן העם בכלל, מתרומם על ידה להיות נאמן לעצמיות הפנימית שלו, לתכונה הנפשית של צלם </a:t>
            </a:r>
            <a:r>
              <a:rPr lang="he-IL" sz="1000" dirty="0" err="1">
                <a:solidFill>
                  <a:schemeClr val="accent2">
                    <a:lumMod val="50000"/>
                  </a:schemeClr>
                </a:solidFill>
              </a:rPr>
              <a:t>אלהים</a:t>
            </a:r>
            <a:r>
              <a:rPr lang="he-IL" sz="1000" dirty="0">
                <a:solidFill>
                  <a:schemeClr val="accent2">
                    <a:lumMod val="50000"/>
                  </a:schemeClr>
                </a:solidFill>
              </a:rPr>
              <a:t> אשר בקרבו, ובתכונה כזאת אפשר לו להרגיש את חייו בתור חיים מגמתיים, שהם שווים את ערכם. מה שאין כן בבעל הרוח של העבדות, שלעולם אין תוכן חייו והרגשתו מעורים בתכונתו הנפשית העצמית, כי אם במה שהוא יפה וטוב אצל האחר השולט עליו איזו שליטה שהיא, בין שהיא רשמית בין שהיא מוסרית- במה שהאחר מוצא שהוא יפה וטוב</a:t>
            </a:r>
            <a:r>
              <a:rPr lang="he-IL" sz="1000" dirty="0" smtClean="0">
                <a:solidFill>
                  <a:schemeClr val="accent2">
                    <a:lumMod val="50000"/>
                  </a:schemeClr>
                </a:solidFill>
              </a:rPr>
              <a:t>...". </a:t>
            </a:r>
            <a:endParaRPr lang="he-IL" sz="1000" dirty="0">
              <a:solidFill>
                <a:schemeClr val="accent2">
                  <a:lumMod val="50000"/>
                </a:schemeClr>
              </a:solidFill>
            </a:endParaRPr>
          </a:p>
          <a:p>
            <a:pPr algn="just"/>
            <a:r>
              <a:rPr lang="he-IL" sz="800" dirty="0" smtClean="0">
                <a:solidFill>
                  <a:schemeClr val="accent2">
                    <a:lumMod val="50000"/>
                  </a:schemeClr>
                </a:solidFill>
              </a:rPr>
              <a:t>הרב קוק</a:t>
            </a:r>
            <a:endParaRPr lang="he-IL" sz="800" dirty="0">
              <a:solidFill>
                <a:schemeClr val="accent2">
                  <a:lumMod val="50000"/>
                </a:schemeClr>
              </a:solidFill>
            </a:endParaRPr>
          </a:p>
          <a:p>
            <a:pPr algn="just"/>
            <a:endParaRPr lang="he-IL" sz="1000" dirty="0" smtClean="0">
              <a:solidFill>
                <a:schemeClr val="accent2">
                  <a:lumMod val="50000"/>
                </a:schemeClr>
              </a:solidFill>
            </a:endParaRPr>
          </a:p>
          <a:p>
            <a:pPr algn="just"/>
            <a:endParaRPr lang="he-IL" sz="1000" dirty="0">
              <a:solidFill>
                <a:schemeClr val="accent2">
                  <a:lumMod val="50000"/>
                </a:schemeClr>
              </a:solidFill>
            </a:endParaRPr>
          </a:p>
          <a:p>
            <a:pPr algn="just"/>
            <a:r>
              <a:rPr lang="he-IL" sz="1000" dirty="0" smtClean="0">
                <a:solidFill>
                  <a:schemeClr val="accent2">
                    <a:lumMod val="50000"/>
                  </a:schemeClr>
                </a:solidFill>
              </a:rPr>
              <a:t>"מיהו</a:t>
            </a:r>
            <a:r>
              <a:rPr lang="he-IL" sz="1000" dirty="0">
                <a:solidFill>
                  <a:schemeClr val="accent2">
                    <a:lumMod val="50000"/>
                  </a:schemeClr>
                </a:solidFill>
              </a:rPr>
              <a:t>, אם כן, האדם החופשי? האדם היוצר אשר אינו נסחף בזרם ההכרח, אשר אינו כבול </a:t>
            </a:r>
            <a:r>
              <a:rPr lang="he-IL" sz="1000" dirty="0" err="1">
                <a:solidFill>
                  <a:schemeClr val="accent2">
                    <a:lumMod val="50000"/>
                  </a:schemeClr>
                </a:solidFill>
              </a:rPr>
              <a:t>בשלשלאות</a:t>
            </a:r>
            <a:r>
              <a:rPr lang="he-IL" sz="1000" dirty="0">
                <a:solidFill>
                  <a:schemeClr val="accent2">
                    <a:lumMod val="50000"/>
                  </a:schemeClr>
                </a:solidFill>
              </a:rPr>
              <a:t> התהליכים, אשר אינו משועבד לנסיבות. אנו בני חורין ברגעים יקרי מציאות. רוב הזמן אנו מונעים מכוחו של תהליך, אנו נכנעים לתכונות אופי שירשנו לעצמת השפעתן של נסיבות חיצוניות. החירות אינה מצב מתמיד של האדם... כולנו ניחנו בפוטנציאל לחירות. אך למעשה אנו פועלים מתוך חירות רק ברגעים נדירים של יצירתיות</a:t>
            </a:r>
            <a:r>
              <a:rPr lang="he-IL" sz="1000" dirty="0" smtClean="0">
                <a:solidFill>
                  <a:schemeClr val="accent2">
                    <a:lumMod val="50000"/>
                  </a:schemeClr>
                </a:solidFill>
              </a:rPr>
              <a:t>...". </a:t>
            </a:r>
          </a:p>
          <a:p>
            <a:pPr algn="just"/>
            <a:r>
              <a:rPr lang="he-IL" sz="800" dirty="0" smtClean="0">
                <a:solidFill>
                  <a:schemeClr val="accent2">
                    <a:lumMod val="50000"/>
                  </a:schemeClr>
                </a:solidFill>
              </a:rPr>
              <a:t>הרב </a:t>
            </a:r>
            <a:r>
              <a:rPr lang="he-IL" sz="800" dirty="0">
                <a:solidFill>
                  <a:schemeClr val="accent2">
                    <a:lumMod val="50000"/>
                  </a:schemeClr>
                </a:solidFill>
              </a:rPr>
              <a:t>אברהם יהושע השל, אלוהים מבקש את האדם</a:t>
            </a:r>
          </a:p>
          <a:p>
            <a:pPr algn="just"/>
            <a:endParaRPr lang="he-IL" sz="900" dirty="0">
              <a:solidFill>
                <a:schemeClr val="accent2">
                  <a:lumMod val="50000"/>
                </a:schemeClr>
              </a:solidFill>
            </a:endParaRPr>
          </a:p>
          <a:p>
            <a:pPr algn="just"/>
            <a:endParaRPr lang="he-IL" sz="900" dirty="0">
              <a:solidFill>
                <a:schemeClr val="accent2">
                  <a:lumMod val="50000"/>
                </a:schemeClr>
              </a:solidFill>
            </a:endParaRPr>
          </a:p>
          <a:p>
            <a:pPr algn="just"/>
            <a:endParaRPr lang="en-US" sz="900" dirty="0">
              <a:solidFill>
                <a:schemeClr val="accent2">
                  <a:lumMod val="50000"/>
                </a:schemeClr>
              </a:solidFill>
            </a:endParaRPr>
          </a:p>
        </p:txBody>
      </p:sp>
      <p:sp>
        <p:nvSpPr>
          <p:cNvPr id="5" name="מלבן 4"/>
          <p:cNvSpPr/>
          <p:nvPr/>
        </p:nvSpPr>
        <p:spPr>
          <a:xfrm>
            <a:off x="4582839" y="990600"/>
            <a:ext cx="1887415" cy="4016484"/>
          </a:xfrm>
          <a:prstGeom prst="rect">
            <a:avLst/>
          </a:prstGeom>
        </p:spPr>
        <p:txBody>
          <a:bodyPr wrap="square">
            <a:spAutoFit/>
          </a:bodyPr>
          <a:lstStyle/>
          <a:p>
            <a:pPr algn="just">
              <a:spcAft>
                <a:spcPts val="600"/>
              </a:spcAft>
            </a:pPr>
            <a:r>
              <a:rPr lang="he-IL" sz="1000" b="1" dirty="0" smtClean="0">
                <a:solidFill>
                  <a:schemeClr val="accent2">
                    <a:lumMod val="50000"/>
                  </a:schemeClr>
                </a:solidFill>
                <a:latin typeface="Levenim MT" panose="02010502060101010101" pitchFamily="2" charset="-79"/>
              </a:rPr>
              <a:t>א. יציאת מצרים בספר שמות</a:t>
            </a:r>
            <a:endParaRPr lang="he-IL" sz="1000" b="1" dirty="0">
              <a:solidFill>
                <a:schemeClr val="accent2">
                  <a:lumMod val="50000"/>
                </a:schemeClr>
              </a:solidFill>
              <a:latin typeface="Levenim MT" panose="02010502060101010101" pitchFamily="2" charset="-79"/>
            </a:endParaRPr>
          </a:p>
          <a:p>
            <a:pPr algn="just"/>
            <a:r>
              <a:rPr lang="he-IL" sz="1000" dirty="0">
                <a:solidFill>
                  <a:schemeClr val="accent2">
                    <a:lumMod val="50000"/>
                  </a:schemeClr>
                </a:solidFill>
              </a:rPr>
              <a:t>"וַיַּעֲבִדוּ מִצְרַיִם אֶת בְּנֵי יִשְׂרָאֵל בְּפָרֶךְ: וַיְמָרֲרוּ אֶת חַיֵּיהֶם בַּעֲבֹדָה קָשָׁה בְּחֹמֶר וּבִלְבֵנִים וּבְכָל עֲבֹדָה בַּשָּׂדֶה אֵת כָּל עֲבֹדָתָם אֲשֶׁר עָבְדוּ בָהֶם </a:t>
            </a:r>
            <a:r>
              <a:rPr lang="he-IL" sz="1000" dirty="0" smtClean="0">
                <a:solidFill>
                  <a:schemeClr val="accent2">
                    <a:lumMod val="50000"/>
                  </a:schemeClr>
                </a:solidFill>
              </a:rPr>
              <a:t>בְּפָרֶךְ...</a:t>
            </a:r>
            <a:r>
              <a:rPr lang="he-IL" sz="1000" dirty="0">
                <a:solidFill>
                  <a:schemeClr val="accent2">
                    <a:lumMod val="50000"/>
                  </a:schemeClr>
                </a:solidFill>
              </a:rPr>
              <a:t> </a:t>
            </a:r>
          </a:p>
          <a:p>
            <a:pPr algn="just"/>
            <a:endParaRPr lang="he-IL" sz="1000" dirty="0">
              <a:solidFill>
                <a:schemeClr val="accent2">
                  <a:lumMod val="50000"/>
                </a:schemeClr>
              </a:solidFill>
            </a:endParaRPr>
          </a:p>
          <a:p>
            <a:pPr algn="just"/>
            <a:r>
              <a:rPr lang="he-IL" sz="1000" dirty="0">
                <a:solidFill>
                  <a:schemeClr val="accent2">
                    <a:lumMod val="50000"/>
                  </a:schemeClr>
                </a:solidFill>
              </a:rPr>
              <a:t>ויהי, בעצם היום הזה:  הוציא יהוה את-בני ישראל, מארץ מצרים--על-צבאתם</a:t>
            </a:r>
            <a:r>
              <a:rPr lang="he-IL" sz="1000" dirty="0" smtClean="0">
                <a:solidFill>
                  <a:schemeClr val="accent2">
                    <a:lumMod val="50000"/>
                  </a:schemeClr>
                </a:solidFill>
              </a:rPr>
              <a:t>...</a:t>
            </a:r>
            <a:r>
              <a:rPr lang="he-IL" sz="1000" dirty="0">
                <a:solidFill>
                  <a:schemeClr val="accent2">
                    <a:lumMod val="50000"/>
                  </a:schemeClr>
                </a:solidFill>
              </a:rPr>
              <a:t>          </a:t>
            </a:r>
          </a:p>
          <a:p>
            <a:pPr algn="just"/>
            <a:endParaRPr lang="he-IL" sz="1000" dirty="0">
              <a:solidFill>
                <a:schemeClr val="accent2">
                  <a:lumMod val="50000"/>
                </a:schemeClr>
              </a:solidFill>
            </a:endParaRPr>
          </a:p>
          <a:p>
            <a:pPr algn="just"/>
            <a:r>
              <a:rPr lang="he-IL" sz="1000" dirty="0" err="1" smtClean="0">
                <a:solidFill>
                  <a:schemeClr val="accent2">
                    <a:lumMod val="50000"/>
                  </a:schemeClr>
                </a:solidFill>
              </a:rPr>
              <a:t>ויסעו</a:t>
            </a:r>
            <a:r>
              <a:rPr lang="he-IL" sz="1000" dirty="0" smtClean="0">
                <a:solidFill>
                  <a:schemeClr val="accent2">
                    <a:lumMod val="50000"/>
                  </a:schemeClr>
                </a:solidFill>
              </a:rPr>
              <a:t>, </a:t>
            </a:r>
            <a:r>
              <a:rPr lang="he-IL" sz="1000" dirty="0">
                <a:solidFill>
                  <a:schemeClr val="accent2">
                    <a:lumMod val="50000"/>
                  </a:schemeClr>
                </a:solidFill>
              </a:rPr>
              <a:t>מאילם, ויבאו כל-עדת בני-ישראל אל-מדבר-סין, אשר בין-אילם ובין סיני--בחמשה עשר יום לחדש השני, לצאתם מארץ מצרים. </a:t>
            </a:r>
            <a:r>
              <a:rPr lang="he-IL" sz="1000" b="1" dirty="0" smtClean="0">
                <a:solidFill>
                  <a:schemeClr val="accent2">
                    <a:lumMod val="50000"/>
                  </a:schemeClr>
                </a:solidFill>
              </a:rPr>
              <a:t>וילינו </a:t>
            </a:r>
            <a:r>
              <a:rPr lang="he-IL" sz="1000" b="1" dirty="0">
                <a:solidFill>
                  <a:schemeClr val="accent2">
                    <a:lumMod val="50000"/>
                  </a:schemeClr>
                </a:solidFill>
              </a:rPr>
              <a:t>(וילונו) כל-עדת בני-ישראל, על-משה ועל-אהרן--במדבר. </a:t>
            </a:r>
            <a:r>
              <a:rPr lang="he-IL" sz="1000" b="1" dirty="0" smtClean="0">
                <a:solidFill>
                  <a:schemeClr val="accent2">
                    <a:lumMod val="50000"/>
                  </a:schemeClr>
                </a:solidFill>
              </a:rPr>
              <a:t>ויאמרו אליהם </a:t>
            </a:r>
            <a:r>
              <a:rPr lang="he-IL" sz="1000" b="1" dirty="0">
                <a:solidFill>
                  <a:schemeClr val="accent2">
                    <a:lumMod val="50000"/>
                  </a:schemeClr>
                </a:solidFill>
              </a:rPr>
              <a:t>בני ישראל, מי-</a:t>
            </a:r>
            <a:r>
              <a:rPr lang="he-IL" sz="1000" b="1" dirty="0" err="1">
                <a:solidFill>
                  <a:schemeClr val="accent2">
                    <a:lumMod val="50000"/>
                  </a:schemeClr>
                </a:solidFill>
              </a:rPr>
              <a:t>יתן</a:t>
            </a:r>
            <a:r>
              <a:rPr lang="he-IL" sz="1000" b="1" dirty="0">
                <a:solidFill>
                  <a:schemeClr val="accent2">
                    <a:lumMod val="50000"/>
                  </a:schemeClr>
                </a:solidFill>
              </a:rPr>
              <a:t> מותנו ביד-יהוה בארץ מצרים, בשבתנו  על-סיר הבשר, באכלנו לחם לשבע:  כי-הוצאתם אתנו אל-המדבר הזה, להמית את-כל-הקהל הזה </a:t>
            </a:r>
            <a:r>
              <a:rPr lang="he-IL" sz="1000" b="1" dirty="0" smtClean="0">
                <a:solidFill>
                  <a:schemeClr val="accent2">
                    <a:lumMod val="50000"/>
                  </a:schemeClr>
                </a:solidFill>
              </a:rPr>
              <a:t>ברעב".</a:t>
            </a:r>
          </a:p>
          <a:p>
            <a:pPr algn="just"/>
            <a:r>
              <a:rPr lang="he-IL" sz="800" dirty="0" smtClean="0">
                <a:solidFill>
                  <a:schemeClr val="accent2">
                    <a:lumMod val="50000"/>
                  </a:schemeClr>
                </a:solidFill>
              </a:rPr>
              <a:t>שמות פרק א, י"ג- </a:t>
            </a:r>
            <a:r>
              <a:rPr lang="he-IL" sz="800" dirty="0">
                <a:solidFill>
                  <a:schemeClr val="accent2">
                    <a:lumMod val="50000"/>
                  </a:schemeClr>
                </a:solidFill>
              </a:rPr>
              <a:t> </a:t>
            </a:r>
            <a:r>
              <a:rPr lang="he-IL" sz="800" dirty="0" smtClean="0">
                <a:solidFill>
                  <a:schemeClr val="accent2">
                    <a:lumMod val="50000"/>
                  </a:schemeClr>
                </a:solidFill>
              </a:rPr>
              <a:t>פרק ט"ז פסוק ג'</a:t>
            </a:r>
            <a:r>
              <a:rPr lang="he-IL" sz="800" dirty="0">
                <a:solidFill>
                  <a:schemeClr val="accent2">
                    <a:lumMod val="50000"/>
                  </a:schemeClr>
                </a:solidFill>
              </a:rPr>
              <a:t> </a:t>
            </a:r>
            <a:r>
              <a:rPr lang="he-IL" sz="900" dirty="0">
                <a:solidFill>
                  <a:schemeClr val="accent2">
                    <a:lumMod val="50000"/>
                  </a:schemeClr>
                </a:solidFill>
              </a:rPr>
              <a:t>   </a:t>
            </a:r>
            <a:r>
              <a:rPr lang="he-IL" sz="1000" dirty="0">
                <a:solidFill>
                  <a:schemeClr val="accent2">
                    <a:lumMod val="50000"/>
                  </a:schemeClr>
                </a:solidFill>
              </a:rPr>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3257" y="5007083"/>
            <a:ext cx="1915138" cy="12767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10475</TotalTime>
  <Words>290</Words>
  <Application>Microsoft Office PowerPoint</Application>
  <PresentationFormat>A4 Paper (210x297 mm)</PresentationFormat>
  <Paragraphs>79</Paragraphs>
  <Slides>1</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vt:i4>
      </vt:variant>
    </vt:vector>
  </HeadingPairs>
  <TitlesOfParts>
    <vt:vector size="5" baseType="lpstr">
      <vt:lpstr>Arial</vt:lpstr>
      <vt:lpstr>Calibri</vt:lpstr>
      <vt:lpstr>Levenim MT</vt:lpstr>
      <vt:lpstr>1_ערכת נושא Office</vt:lpstr>
      <vt:lpstr>שיעור דו שבועי – 'חירות'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‏‏משתמש Windows</cp:lastModifiedBy>
  <cp:revision>156</cp:revision>
  <cp:lastPrinted>2016-01-02T09:56:53Z</cp:lastPrinted>
  <dcterms:created xsi:type="dcterms:W3CDTF">2016-01-01T12:13:36Z</dcterms:created>
  <dcterms:modified xsi:type="dcterms:W3CDTF">2017-04-24T11:14:19Z</dcterms:modified>
  <cp:contentStatus/>
</cp:coreProperties>
</file>