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2"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973" autoAdjust="0"/>
    <p:restoredTop sz="94662" autoAdjust="0"/>
  </p:normalViewPr>
  <p:slideViewPr>
    <p:cSldViewPr snapToGrid="0">
      <p:cViewPr>
        <p:scale>
          <a:sx n="110" d="100"/>
          <a:sy n="110" d="100"/>
        </p:scale>
        <p:origin x="78" y="-144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hyperlink" Target="https://he.wikipedia.org/wiki/%D7%90%D7%9C%D7%98%D7%A0%D7%95%D7%99%D7%9C%D7%A0%D7%9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מה יש בה  בירושלים?</a:t>
            </a:r>
            <a:endParaRPr lang="he-IL" dirty="0"/>
          </a:p>
        </p:txBody>
      </p:sp>
      <p:pic>
        <p:nvPicPr>
          <p:cNvPr id="3" name="מציין מיקום של תמונה 2"/>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0068" r="20068"/>
          <a:stretch>
            <a:fillRect/>
          </a:stretch>
        </p:blipFill>
        <p:spPr>
          <a:xfrm>
            <a:off x="2679241" y="5038725"/>
            <a:ext cx="1529027" cy="1430338"/>
          </a:xfrm>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יום ירושלים הוא הזדמנות לשאול את עצמינו את השאלה – מה יש בה בירושלים?</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תפילות אין סוף משובצות בסידור, בהם החלום לשוב לירושלים ולבנותה, </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מנהגים והלכות רבות מבקשים לשמר את הגעגוע אל ירושלים, </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סיפורים משלים ושירים אין ספור </a:t>
            </a:r>
            <a:r>
              <a:rPr lang="he-IL" sz="800" dirty="0" err="1" smtClean="0">
                <a:solidFill>
                  <a:schemeClr val="bg1"/>
                </a:solidFill>
                <a:latin typeface="Levenim MT" panose="02010502060101010101" pitchFamily="2" charset="-79"/>
                <a:cs typeface="Levenim MT" panose="02010502060101010101" pitchFamily="2" charset="-79"/>
              </a:rPr>
              <a:t>מנתגנים</a:t>
            </a:r>
            <a:r>
              <a:rPr lang="he-IL" sz="800" dirty="0" smtClean="0">
                <a:solidFill>
                  <a:schemeClr val="bg1"/>
                </a:solidFill>
                <a:latin typeface="Levenim MT" panose="02010502060101010101" pitchFamily="2" charset="-79"/>
                <a:cs typeface="Levenim MT" panose="02010502060101010101" pitchFamily="2" charset="-79"/>
              </a:rPr>
              <a:t> עליה. </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חוזה המדינה בספרו האוטופי מתאר יהודי מתבולל מתרגש כילד מירושלים, ובן גוריון שם בתחילת מלחמת העצמאות את כל הביצים בסל של ירושלים. בכך הוא לוקח סיכון עצום על כל המדינה שרק קמה.</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אז מה יש בה בירושלים הזו?</a:t>
            </a:r>
            <a:endParaRPr lang="he-IL" sz="8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597096"/>
            <a:ext cx="2796540" cy="176548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הגעגוע </a:t>
            </a:r>
            <a:r>
              <a:rPr lang="he-IL" sz="700" b="1" dirty="0" smtClean="0">
                <a:solidFill>
                  <a:srgbClr val="5E4D36"/>
                </a:solidFill>
                <a:latin typeface="Levenim MT" panose="02010502060101010101" pitchFamily="2" charset="-79"/>
                <a:cs typeface="Levenim MT" panose="02010502060101010101" pitchFamily="2" charset="-79"/>
              </a:rPr>
              <a:t>לירושלים</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להבנתכם מבטא המנהג של שבירת הכוס דווקא בחתונה בשיא השמחה?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איזה דגש מדגיש יצחק רבין במהותה של ירושלים?</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הרצל </a:t>
            </a:r>
            <a:r>
              <a:rPr lang="he-IL" sz="700" b="1" dirty="0" smtClean="0">
                <a:solidFill>
                  <a:srgbClr val="5E4D36"/>
                </a:solidFill>
                <a:latin typeface="Levenim MT" panose="02010502060101010101" pitchFamily="2" charset="-79"/>
                <a:cs typeface="Levenim MT" panose="02010502060101010101" pitchFamily="2" charset="-79"/>
              </a:rPr>
              <a:t>וירושלים</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מהי פעולתה של ירושלים על בן העם היהודי,  על פי התיאור של הרצל את המפגש של פרידריך היהודי המתבולל עם ירושלים?</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בן גוריון </a:t>
            </a:r>
            <a:r>
              <a:rPr lang="he-IL" sz="700" b="1" dirty="0" smtClean="0">
                <a:solidFill>
                  <a:srgbClr val="5E4D36"/>
                </a:solidFill>
                <a:latin typeface="Levenim MT" panose="02010502060101010101" pitchFamily="2" charset="-79"/>
                <a:cs typeface="Levenim MT" panose="02010502060101010101" pitchFamily="2" charset="-79"/>
              </a:rPr>
              <a:t>וירושלים</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אתם הייתם נוהגים כבן גוריון אם ההחלטה הייתה בידכם?</a:t>
            </a:r>
          </a:p>
          <a:p>
            <a:pPr marL="171450" indent="-171450">
              <a:lnSpc>
                <a:spcPts val="1000"/>
              </a:lnSpc>
              <a:buFont typeface="Arial" panose="020B0604020202020204" pitchFamily="34" charset="0"/>
              <a:buChar char="•"/>
            </a:pPr>
            <a:r>
              <a:rPr lang="he-IL" sz="700" b="1" dirty="0" smtClean="0">
                <a:solidFill>
                  <a:srgbClr val="5E4D36"/>
                </a:solidFill>
                <a:latin typeface="Levenim MT" panose="02010502060101010101" pitchFamily="2" charset="-79"/>
                <a:cs typeface="Levenim MT" panose="02010502060101010101" pitchFamily="2" charset="-79"/>
              </a:rPr>
              <a:t>מהו הסוד של ירושלים שהיא כ"כ משמעותית לנו ולדורות של יהודים?</a:t>
            </a:r>
            <a:endParaRPr lang="he-IL" sz="700" b="1"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הגעגוע לירושלים</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1</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על </a:t>
            </a:r>
            <a:r>
              <a:rPr lang="he-IL" sz="700" dirty="0">
                <a:solidFill>
                  <a:srgbClr val="5E4D36"/>
                </a:solidFill>
                <a:latin typeface="Levenim MT" panose="02010502060101010101" pitchFamily="2" charset="-79"/>
                <a:cs typeface="Levenim MT" panose="02010502060101010101" pitchFamily="2" charset="-79"/>
              </a:rPr>
              <a:t>פי המנהג המסורתי, החתן שובר כוס מזכוכית בדריכה עליה ברגלו. לפני השבירה החתן אומר את הפסוק: </a:t>
            </a:r>
            <a:r>
              <a:rPr lang="he-IL" sz="900" b="1" dirty="0">
                <a:solidFill>
                  <a:srgbClr val="5E4D36"/>
                </a:solidFill>
                <a:latin typeface="Levenim MT" panose="02010502060101010101" pitchFamily="2" charset="-79"/>
                <a:cs typeface="Levenim MT" panose="02010502060101010101" pitchFamily="2" charset="-79"/>
              </a:rPr>
              <a:t>אִם אֶשְׁכָּחֵךְ יְרוּשָׁלָיִם תִּשְׁכַּח יְמִינִי, תִּדְבַּק לְשׁוֹנִי לְחִכִּי אִם לֹא </a:t>
            </a:r>
            <a:r>
              <a:rPr lang="he-IL" sz="900" b="1" dirty="0" err="1">
                <a:solidFill>
                  <a:srgbClr val="5E4D36"/>
                </a:solidFill>
                <a:latin typeface="Levenim MT" panose="02010502060101010101" pitchFamily="2" charset="-79"/>
                <a:cs typeface="Levenim MT" panose="02010502060101010101" pitchFamily="2" charset="-79"/>
              </a:rPr>
              <a:t>אֶזְכְּרֵכִי</a:t>
            </a:r>
            <a:r>
              <a:rPr lang="he-IL" sz="900" b="1" dirty="0">
                <a:solidFill>
                  <a:srgbClr val="5E4D36"/>
                </a:solidFill>
                <a:latin typeface="Levenim MT" panose="02010502060101010101" pitchFamily="2" charset="-79"/>
                <a:cs typeface="Levenim MT" panose="02010502060101010101" pitchFamily="2" charset="-79"/>
              </a:rPr>
              <a:t>, אִם לֹא אַעֲלֶה אֶת יְרוּשָׁלִַיִם עַל רֹאשׁ שִׂמְחָתִי </a:t>
            </a:r>
            <a:r>
              <a:rPr lang="he-IL" sz="700" dirty="0">
                <a:solidFill>
                  <a:srgbClr val="5E4D36"/>
                </a:solidFill>
                <a:latin typeface="Levenim MT" panose="02010502060101010101" pitchFamily="2" charset="-79"/>
                <a:cs typeface="Levenim MT" panose="02010502060101010101" pitchFamily="2" charset="-79"/>
              </a:rPr>
              <a:t>(תהלים </a:t>
            </a:r>
            <a:r>
              <a:rPr lang="he-IL" sz="700" dirty="0" err="1">
                <a:solidFill>
                  <a:srgbClr val="5E4D36"/>
                </a:solidFill>
                <a:latin typeface="Levenim MT" panose="02010502060101010101" pitchFamily="2" charset="-79"/>
                <a:cs typeface="Levenim MT" panose="02010502060101010101" pitchFamily="2" charset="-79"/>
              </a:rPr>
              <a:t>קל''ז</a:t>
            </a:r>
            <a:r>
              <a:rPr lang="he-IL" sz="700" dirty="0">
                <a:solidFill>
                  <a:srgbClr val="5E4D36"/>
                </a:solidFill>
                <a:latin typeface="Levenim MT" panose="02010502060101010101" pitchFamily="2" charset="-79"/>
                <a:cs typeface="Levenim MT" panose="02010502060101010101" pitchFamily="2" charset="-79"/>
              </a:rPr>
              <a:t> 6). שבירת הכוס עוצרת את השמחה לרגע, כדי להזכיר כי אף שביתם הפרטי של הזוג נוסד זה עתה, עוד ישנם חורבן ורוע בעולם והשמחה אינה שלמה. </a:t>
            </a:r>
          </a:p>
          <a:p>
            <a:pPr algn="l">
              <a:lnSpc>
                <a:spcPts val="1000"/>
              </a:lnSpc>
            </a:pPr>
            <a:r>
              <a:rPr lang="he-IL" sz="700" dirty="0">
                <a:solidFill>
                  <a:srgbClr val="5E4D36"/>
                </a:solidFill>
                <a:latin typeface="Levenim MT" panose="02010502060101010101" pitchFamily="2" charset="-79"/>
                <a:cs typeface="Levenim MT" panose="02010502060101010101" pitchFamily="2" charset="-79"/>
              </a:rPr>
              <a:t>מתוך אתר  מכון עתים</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2</a:t>
            </a: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כבן </a:t>
            </a:r>
            <a:r>
              <a:rPr lang="he-IL" sz="700" dirty="0">
                <a:solidFill>
                  <a:srgbClr val="5E4D36"/>
                </a:solidFill>
                <a:latin typeface="Levenim MT" panose="02010502060101010101" pitchFamily="2" charset="-79"/>
                <a:cs typeface="Levenim MT" panose="02010502060101010101" pitchFamily="2" charset="-79"/>
              </a:rPr>
              <a:t>לעם היהודי שחלם אלפי שנים לחזור לנחלת אבותיו, בן לעם שגלה מארצו בשואה, אני בן לעם שתמונת הילד עם הידיים המורמות בגטו ורשה חוזרת אליו בלילות. </a:t>
            </a:r>
            <a:r>
              <a:rPr lang="he-IL" sz="700" b="1" dirty="0">
                <a:solidFill>
                  <a:srgbClr val="5E4D36"/>
                </a:solidFill>
                <a:latin typeface="Levenim MT" panose="02010502060101010101" pitchFamily="2" charset="-79"/>
                <a:cs typeface="Levenim MT" panose="02010502060101010101" pitchFamily="2" charset="-79"/>
              </a:rPr>
              <a:t>הכותל המערבי הוא לי מוקד געגועיו של העם היהודי, ואבני הכותל השותקות, שהיו המלט והדבק של עם ישראל לדורותיו</a:t>
            </a:r>
            <a:r>
              <a:rPr lang="he-IL" sz="700" dirty="0">
                <a:solidFill>
                  <a:srgbClr val="5E4D36"/>
                </a:solidFill>
                <a:latin typeface="Levenim MT" panose="02010502060101010101" pitchFamily="2" charset="-79"/>
                <a:cs typeface="Levenim MT" panose="02010502060101010101" pitchFamily="2" charset="-79"/>
              </a:rPr>
              <a:t>, דיברו אלי באותם רגעים יפים ועצובים, מכל חלום ושיר.</a:t>
            </a:r>
          </a:p>
          <a:p>
            <a:pPr algn="just">
              <a:lnSpc>
                <a:spcPct val="150000"/>
              </a:lnSpc>
            </a:pPr>
            <a:endParaRPr lang="he-IL" sz="7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אתם חוזרים מחר-מחרתיים לביתכם, אתם חוזרים אל ארצות מגוריכם. מה תספרו לבני משפחותיכם? מה תגידו לילדיכם? איזו בשורה תביאו מהשבוע הזה בירושלים? מהקונגרס הזה? ממדינת ישראל? ספרו להם שהייתם בבית, שבאתם לבקר בבית שלכם, אפילו אתם יושבים כבר שנים ודורות בבואנוס איירס, ומלבורן, בניו יורק ובלוס אנג'לס, בלונדון ובבריסל, כאן זה הבית שלכם. אנחנו ידענו את צערכם בשעות המצוקה שלנו ואנחנו ידענו את גאוותכם בימי הניצחון וההישגים שלנו.</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 נאום של יצחק רבין בקונגרס הציוני ב1993</a:t>
            </a: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בן גוריון וירושלים</a:t>
            </a:r>
            <a:endParaRPr lang="he-IL" sz="850" b="1" dirty="0" smtClean="0">
              <a:solidFill>
                <a:srgbClr val="5E4D36"/>
              </a:solidFill>
              <a:latin typeface="Levenim MT" panose="02010502060101010101" pitchFamily="2" charset="-79"/>
              <a:cs typeface="Levenim MT" panose="02010502060101010101" pitchFamily="2" charset="-79"/>
            </a:endParaRPr>
          </a:p>
          <a:p>
            <a:pPr lvl="0" algn="just">
              <a:lnSpc>
                <a:spcPts val="1000"/>
              </a:lnSpc>
            </a:pPr>
            <a:r>
              <a:rPr lang="he-IL" sz="800" dirty="0">
                <a:solidFill>
                  <a:srgbClr val="5E4D36"/>
                </a:solidFill>
                <a:latin typeface="Levenim MT" panose="02010502060101010101" pitchFamily="2" charset="-79"/>
                <a:cs typeface="Levenim MT" panose="02010502060101010101" pitchFamily="2" charset="-79"/>
              </a:rPr>
              <a:t>באמצע חודש מרס 1948,...הייתה זו יוזמתו והחלטתו של בן גוריון שחוללו את מבצע "נחשון": הוא שהכריע להעמיד את מספר המשתתפים בו לא על 400, כפי שהציע המטה הכללי, כי אם על 1,500, חטיבה שלמה, ולגייס לצורך זה אנשים ונשק מכל חלקי הארץ. הייתה זו התערבות אישית של בן גוריון בשיקולים צבאיים, שבדיעבד נתקבלה בברכה בידי הפיקוד העליון.</a:t>
            </a:r>
          </a:p>
          <a:p>
            <a:pPr lvl="0" algn="just">
              <a:lnSpc>
                <a:spcPts val="1000"/>
              </a:lnSpc>
            </a:pPr>
            <a:r>
              <a:rPr lang="he-IL" sz="800" dirty="0">
                <a:solidFill>
                  <a:srgbClr val="5E4D36"/>
                </a:solidFill>
                <a:latin typeface="Levenim MT" panose="02010502060101010101" pitchFamily="2" charset="-79"/>
                <a:cs typeface="Levenim MT" panose="02010502060101010101" pitchFamily="2" charset="-79"/>
              </a:rPr>
              <a:t>בנמקו את הצורך במבצע נחשון* אומר בן גוריון, </a:t>
            </a:r>
            <a:r>
              <a:rPr lang="he-IL" sz="800" b="1" dirty="0">
                <a:solidFill>
                  <a:srgbClr val="5E4D36"/>
                </a:solidFill>
                <a:latin typeface="Levenim MT" panose="02010502060101010101" pitchFamily="2" charset="-79"/>
                <a:cs typeface="Levenim MT" panose="02010502060101010101" pitchFamily="2" charset="-79"/>
              </a:rPr>
              <a:t>שאם תיפול ירושלים, ספק אם תקום מדינה יהודית. : "אין לטרון - אין כביש (לירושלים), אין כביש - אין ירושלים, אין ירושלים - אין מדינה</a:t>
            </a:r>
            <a:r>
              <a:rPr lang="he-IL" sz="800" b="1" dirty="0" smtClean="0">
                <a:solidFill>
                  <a:srgbClr val="5E4D36"/>
                </a:solidFill>
                <a:latin typeface="Levenim MT" panose="02010502060101010101" pitchFamily="2" charset="-79"/>
                <a:cs typeface="Levenim MT" panose="02010502060101010101" pitchFamily="2" charset="-79"/>
              </a:rPr>
              <a:t>" </a:t>
            </a:r>
            <a:r>
              <a:rPr lang="he-IL" sz="800" dirty="0" smtClean="0">
                <a:solidFill>
                  <a:srgbClr val="5E4D36"/>
                </a:solidFill>
                <a:latin typeface="Levenim MT" panose="02010502060101010101" pitchFamily="2" charset="-79"/>
                <a:cs typeface="Levenim MT" panose="02010502060101010101" pitchFamily="2" charset="-79"/>
              </a:rPr>
              <a:t>הרעיון </a:t>
            </a:r>
            <a:r>
              <a:rPr lang="he-IL" sz="800" dirty="0">
                <a:solidFill>
                  <a:srgbClr val="5E4D36"/>
                </a:solidFill>
                <a:latin typeface="Levenim MT" panose="02010502060101010101" pitchFamily="2" charset="-79"/>
                <a:cs typeface="Levenim MT" panose="02010502060101010101" pitchFamily="2" charset="-79"/>
              </a:rPr>
              <a:t>האופרטיבי של מבצע </a:t>
            </a:r>
            <a:r>
              <a:rPr lang="he-IL" sz="800" dirty="0" smtClean="0">
                <a:solidFill>
                  <a:srgbClr val="5E4D36"/>
                </a:solidFill>
                <a:latin typeface="Levenim MT" panose="02010502060101010101" pitchFamily="2" charset="-79"/>
                <a:cs typeface="Levenim MT" panose="02010502060101010101" pitchFamily="2" charset="-79"/>
              </a:rPr>
              <a:t>נחשון* </a:t>
            </a:r>
            <a:r>
              <a:rPr lang="he-IL" sz="800" dirty="0">
                <a:solidFill>
                  <a:srgbClr val="5E4D36"/>
                </a:solidFill>
                <a:latin typeface="Levenim MT" panose="02010502060101010101" pitchFamily="2" charset="-79"/>
                <a:cs typeface="Levenim MT" panose="02010502060101010101" pitchFamily="2" charset="-79"/>
              </a:rPr>
              <a:t>היה פתיחת פרוזדור ירושלים, משני עברי הכביש, והחזקה בו – רעיון שכזכור נוסח לראשונה כעשר שנים לפני כן במזכר שחיבר פנחס רוטנברג (בעזרת בן גוריון) בשביל ועדת פיל.</a:t>
            </a:r>
          </a:p>
          <a:p>
            <a:pPr lvl="0" algn="just">
              <a:lnSpc>
                <a:spcPts val="1000"/>
              </a:lnSpc>
            </a:pPr>
            <a:r>
              <a:rPr lang="he-IL" sz="800" dirty="0">
                <a:solidFill>
                  <a:srgbClr val="5E4D36"/>
                </a:solidFill>
                <a:latin typeface="Levenim MT" panose="02010502060101010101" pitchFamily="2" charset="-79"/>
                <a:cs typeface="Levenim MT" panose="02010502060101010101" pitchFamily="2" charset="-79"/>
              </a:rPr>
              <a:t>החשיבות המיוחדת שייחס בן גוריון לגורלה של ירושלים מתבטאת גם במספר הימים ששהה בעיר – בימי המצור החלקי ולאחר מכן – יותר מכל חבר אחר של הנהלת הסוכנות והממשלה הזמנית.</a:t>
            </a:r>
          </a:p>
          <a:p>
            <a:pPr lvl="0" algn="l">
              <a:lnSpc>
                <a:spcPts val="1000"/>
              </a:lnSpc>
            </a:pPr>
            <a:r>
              <a:rPr lang="he-IL" sz="600" dirty="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ע"פ בן </a:t>
            </a:r>
            <a:r>
              <a:rPr lang="he-IL" sz="600" dirty="0">
                <a:solidFill>
                  <a:srgbClr val="5E4D36"/>
                </a:solidFill>
                <a:latin typeface="Levenim MT" panose="02010502060101010101" pitchFamily="2" charset="-79"/>
                <a:cs typeface="Levenim MT" panose="02010502060101010101" pitchFamily="2" charset="-79"/>
              </a:rPr>
              <a:t>גוריון וקביעת ירושלים כבירת ישראל: תש"ח-  </a:t>
            </a:r>
            <a:r>
              <a:rPr lang="he-IL" sz="600" dirty="0" err="1">
                <a:solidFill>
                  <a:srgbClr val="5E4D36"/>
                </a:solidFill>
                <a:latin typeface="Levenim MT" panose="02010502060101010101" pitchFamily="2" charset="-79"/>
                <a:cs typeface="Levenim MT" panose="02010502060101010101" pitchFamily="2" charset="-79"/>
              </a:rPr>
              <a:t>לורך</a:t>
            </a:r>
            <a:r>
              <a:rPr lang="he-IL" sz="600" dirty="0">
                <a:solidFill>
                  <a:srgbClr val="5E4D36"/>
                </a:solidFill>
                <a:latin typeface="Levenim MT" panose="02010502060101010101" pitchFamily="2" charset="-79"/>
                <a:cs typeface="Levenim MT" panose="02010502060101010101" pitchFamily="2" charset="-79"/>
              </a:rPr>
              <a:t>, נתנאל</a:t>
            </a:r>
          </a:p>
          <a:p>
            <a:pPr lvl="0" algn="just">
              <a:lnSpc>
                <a:spcPts val="1000"/>
              </a:lnSpc>
            </a:pPr>
            <a:r>
              <a:rPr lang="he-IL" sz="800" dirty="0">
                <a:solidFill>
                  <a:srgbClr val="5E4D36"/>
                </a:solidFill>
                <a:latin typeface="Levenim MT" panose="02010502060101010101" pitchFamily="2" charset="-79"/>
                <a:cs typeface="Levenim MT" panose="02010502060101010101" pitchFamily="2" charset="-79"/>
              </a:rPr>
              <a:t>*מבצע נחשון</a:t>
            </a:r>
          </a:p>
          <a:p>
            <a:pPr lvl="0" algn="just">
              <a:lnSpc>
                <a:spcPts val="1000"/>
              </a:lnSpc>
            </a:pPr>
            <a:r>
              <a:rPr lang="he-IL" sz="800" dirty="0">
                <a:solidFill>
                  <a:srgbClr val="5E4D36"/>
                </a:solidFill>
                <a:latin typeface="Levenim MT" panose="02010502060101010101" pitchFamily="2" charset="-79"/>
                <a:cs typeface="Levenim MT" panose="02010502060101010101" pitchFamily="2" charset="-79"/>
              </a:rPr>
              <a:t>אחד המבצעים המכריעים במלחמת העצמאות. לאחר שירושלים היהודית כותרה ע"י הערבים ונותקה מהשפלה בשבועיים האחרונים של מרס 1948, יצאה ההגנה, ביוזמתו של דוד בן-גוריון, לפרוץ דרך לבירה, תוך תפיסת משלטים משני </a:t>
            </a:r>
            <a:r>
              <a:rPr lang="he-IL" sz="800" dirty="0" err="1">
                <a:solidFill>
                  <a:srgbClr val="5E4D36"/>
                </a:solidFill>
                <a:latin typeface="Levenim MT" panose="02010502060101010101" pitchFamily="2" charset="-79"/>
                <a:cs typeface="Levenim MT" panose="02010502060101010101" pitchFamily="2" charset="-79"/>
              </a:rPr>
              <a:t>צידיה</a:t>
            </a:r>
            <a:r>
              <a:rPr lang="he-IL" sz="800" dirty="0">
                <a:solidFill>
                  <a:srgbClr val="5E4D36"/>
                </a:solidFill>
                <a:latin typeface="Levenim MT" panose="02010502060101010101" pitchFamily="2" charset="-79"/>
                <a:cs typeface="Levenim MT" panose="02010502060101010101" pitchFamily="2" charset="-79"/>
              </a:rPr>
              <a:t>.</a:t>
            </a:r>
          </a:p>
          <a:p>
            <a:pPr lvl="0" algn="just">
              <a:lnSpc>
                <a:spcPts val="1000"/>
              </a:lnSpc>
            </a:pPr>
            <a:r>
              <a:rPr lang="he-IL" sz="800" dirty="0">
                <a:solidFill>
                  <a:srgbClr val="5E4D36"/>
                </a:solidFill>
                <a:latin typeface="Levenim MT" panose="02010502060101010101" pitchFamily="2" charset="-79"/>
                <a:cs typeface="Levenim MT" panose="02010502060101010101" pitchFamily="2" charset="-79"/>
              </a:rPr>
              <a:t>זה היה המבצע ההתקפי הגדול ביותר עד אז, והשתתפה בו חטיבה שלמה - כוח לא מקובל בעת ההיא. ואכן, הדרך לירושלים נפרצה, ולעיר הועלו שיירות גדולות ובהן תגבורות, מזון, ציוד, נשק ותחמושת. מבצע נחשון סימן את המהפך בתפישה האסטרטגית של ההגנה - נטילת היוזמה והנחתת מהלומות על האויב הערבי.</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הרצל וירושלים</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"ירושלם" לחש פרידריך בקול אט רועד כמדבר אל נפשו.  הוא לא ידע לפתור לנפשו את החידה:  מדוע כה נגע אל לבו מראה תחומי עיר לא-נודעה לו מתמול שלשום.  האמנם אלה הם </a:t>
            </a:r>
            <a:r>
              <a:rPr lang="he-IL" sz="700" dirty="0" err="1">
                <a:solidFill>
                  <a:srgbClr val="5E4D36"/>
                </a:solidFill>
                <a:latin typeface="Levenim MT" panose="02010502060101010101" pitchFamily="2" charset="-79"/>
                <a:cs typeface="Levenim MT" panose="02010502060101010101" pitchFamily="2" charset="-79"/>
              </a:rPr>
              <a:t>זכרונות</a:t>
            </a:r>
            <a:r>
              <a:rPr lang="he-IL" sz="700" dirty="0">
                <a:solidFill>
                  <a:srgbClr val="5E4D36"/>
                </a:solidFill>
                <a:latin typeface="Levenim MT" panose="02010502060101010101" pitchFamily="2" charset="-79"/>
                <a:cs typeface="Levenim MT" panose="02010502060101010101" pitchFamily="2" charset="-79"/>
              </a:rPr>
              <a:t> מימי הילדות הראשונים?  תפלות אשר הגה פה האב?  קדושת הפסח אשר נשכח עלתה </a:t>
            </a:r>
            <a:r>
              <a:rPr lang="he-IL" sz="700" dirty="0" err="1">
                <a:solidFill>
                  <a:srgbClr val="5E4D36"/>
                </a:solidFill>
                <a:latin typeface="Levenim MT" panose="02010502060101010101" pitchFamily="2" charset="-79"/>
                <a:cs typeface="Levenim MT" panose="02010502060101010101" pitchFamily="2" charset="-79"/>
              </a:rPr>
              <a:t>כזכרון</a:t>
            </a:r>
            <a:r>
              <a:rPr lang="he-IL" sz="700" dirty="0">
                <a:solidFill>
                  <a:srgbClr val="5E4D36"/>
                </a:solidFill>
                <a:latin typeface="Levenim MT" panose="02010502060101010101" pitchFamily="2" charset="-79"/>
                <a:cs typeface="Levenim MT" panose="02010502060101010101" pitchFamily="2" charset="-79"/>
              </a:rPr>
              <a:t> רחוק על לבו.  אחד מפתגמים עברים מעטים אשר ידע צלצל בקרב נפשו:  </a:t>
            </a:r>
            <a:r>
              <a:rPr lang="he-IL" sz="900" b="1" dirty="0">
                <a:solidFill>
                  <a:srgbClr val="5E4D36"/>
                </a:solidFill>
                <a:latin typeface="Levenim MT" panose="02010502060101010101" pitchFamily="2" charset="-79"/>
                <a:cs typeface="Levenim MT" panose="02010502060101010101" pitchFamily="2" charset="-79"/>
              </a:rPr>
              <a:t>לשנה הבאה בירושלים</a:t>
            </a:r>
            <a:r>
              <a:rPr lang="he-IL" sz="700" dirty="0">
                <a:solidFill>
                  <a:srgbClr val="5E4D36"/>
                </a:solidFill>
                <a:latin typeface="Levenim MT" panose="02010502060101010101" pitchFamily="2" charset="-79"/>
                <a:cs typeface="Levenim MT" panose="02010502060101010101" pitchFamily="2" charset="-79"/>
              </a:rPr>
              <a:t>!  וירא, והוא נער קטן מתהלך לימין אביו אל בית הכנסת.  הוי תּמה האמונה, תמו ימי הנוער, מת האב – ולפני עיניו מתנשאות חומות ירושלם, והירח שופך עליהן את קסם אורו.  דמעות רתחו בעיניו.  הוא לא יכול לעצור בנפשו.  הוא עמד מלכת, ופלגי דמעות ירדו עיניו. </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err="1" smtClean="0">
                <a:solidFill>
                  <a:srgbClr val="5E4D36"/>
                </a:solidFill>
                <a:latin typeface="Levenim MT" panose="02010502060101010101" pitchFamily="2" charset="-79"/>
                <a:cs typeface="Levenim MT" panose="02010502060101010101" pitchFamily="2" charset="-79"/>
              </a:rPr>
              <a:t>אלטנוילנד</a:t>
            </a:r>
            <a:r>
              <a:rPr lang="he-IL" sz="600" dirty="0" smtClean="0">
                <a:solidFill>
                  <a:srgbClr val="5E4D36"/>
                </a:solidFill>
                <a:latin typeface="Levenim MT" panose="02010502060101010101" pitchFamily="2" charset="-79"/>
                <a:cs typeface="Levenim MT" panose="02010502060101010101" pitchFamily="2" charset="-79"/>
              </a:rPr>
              <a:t> – בנימין זאב הרצל</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a:t>
            </a:r>
            <a:r>
              <a:rPr lang="he-IL" smtClean="0"/>
              <a:t>למעביר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92500" lnSpcReduction="2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מטרת השיעור היא לנסות להבין מה יש בירושלים שהיא כ"כ חשובה ונטועה עמוק בלב הלאומיות היהודית והציונות.</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כמובן שיש לכך תשובה מורכבת ויש לה צדדים רבים. אנו מבקשים לעורר את הלומדים לחשוב על כך ולהעלות מידיעתם</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א. הגעגוע לירושלים</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המקור הראשון הוא דוגמה אחת מרבות למקומה של ירושלים במסורת היהודית. ירושלים מוזכרת עשרות ומאות פעמים במקורות, בתפילות ובטכסים הדתיים. המקרה שלפנינו הוא אולי אחד מהמקומות החדים שבו באופן הכי פרדוקסאלי אנחנו מעלים ממש את ירושלים על ראש שמחתנו. ברגע אולי </a:t>
            </a:r>
            <a:r>
              <a:rPr lang="he-IL" sz="900" dirty="0" smtClean="0">
                <a:solidFill>
                  <a:srgbClr val="5E4D36"/>
                </a:solidFill>
                <a:latin typeface="Levenim MT" panose="02010502060101010101" pitchFamily="2" charset="-79"/>
                <a:cs typeface="Levenim MT" panose="02010502060101010101" pitchFamily="2" charset="-79"/>
              </a:rPr>
              <a:t>הכי </a:t>
            </a:r>
            <a:r>
              <a:rPr lang="he-IL" sz="900" dirty="0">
                <a:solidFill>
                  <a:srgbClr val="5E4D36"/>
                </a:solidFill>
                <a:latin typeface="Levenim MT" panose="02010502060101010101" pitchFamily="2" charset="-79"/>
                <a:cs typeface="Levenim MT" panose="02010502060101010101" pitchFamily="2" charset="-79"/>
              </a:rPr>
              <a:t>מאושר של האדם הוא עוצר, מבצע אקט לא מקובל של שבירה ומזכיר את ירושלים. </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מה להבנתכם מבטא המנהג של שבירת הכוס דווקא בחתונה בשיא השמחה?</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מענה לשאלה מנחה זו יחדד את עוצמת הגעגוע והחשיבות של ירושלים במסורת היהודית.</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קיר אבנים שמסמל את המקדש מהווה דבק. ניסח רבין ליהודים שבחרו כרגע לגור מחוץ לארץ. </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איזה דגש מדגיש יצחק רבין במהותה של ירושלים?</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מעבר להיותה של מדינת ישראל מקום שמגן על היהודים רבין הדגיש את מקומה של ירושלים ובתוכה את הכותל כמסמל את הדבק שהוא החומר המאחד של העם היהודי. </a:t>
            </a:r>
            <a:r>
              <a:rPr lang="he-IL" sz="900" dirty="0" smtClean="0">
                <a:solidFill>
                  <a:srgbClr val="5E4D36"/>
                </a:solidFill>
                <a:latin typeface="Levenim MT" panose="02010502060101010101" pitchFamily="2" charset="-79"/>
                <a:cs typeface="Levenim MT" panose="02010502060101010101" pitchFamily="2" charset="-79"/>
              </a:rPr>
              <a:t>בנוסף, רבין קורא לירושלים הבית של יהודי העולם. נסו </a:t>
            </a:r>
            <a:r>
              <a:rPr lang="he-IL" sz="900" dirty="0">
                <a:solidFill>
                  <a:srgbClr val="5E4D36"/>
                </a:solidFill>
                <a:latin typeface="Levenim MT" panose="02010502060101010101" pitchFamily="2" charset="-79"/>
                <a:cs typeface="Levenim MT" panose="02010502060101010101" pitchFamily="2" charset="-79"/>
              </a:rPr>
              <a:t>להבין מה מאחד בירושלים? מה המרכיבים הסמליים של ירושלים שהופכים להיות הסמל?</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ב. הרצל וירושלים</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כמעביר הלימוד עליך להכיר את המסגרת העלילתית של הספר </a:t>
            </a:r>
            <a:r>
              <a:rPr lang="he-IL" sz="900" dirty="0" err="1">
                <a:solidFill>
                  <a:srgbClr val="5E4D36"/>
                </a:solidFill>
                <a:latin typeface="Levenim MT" panose="02010502060101010101" pitchFamily="2" charset="-79"/>
                <a:cs typeface="Levenim MT" panose="02010502060101010101" pitchFamily="2" charset="-79"/>
              </a:rPr>
              <a:t>אלטנוילנד</a:t>
            </a:r>
            <a:r>
              <a:rPr lang="he-IL" sz="900" dirty="0">
                <a:solidFill>
                  <a:srgbClr val="5E4D36"/>
                </a:solidFill>
                <a:latin typeface="Levenim MT" panose="02010502060101010101" pitchFamily="2" charset="-79"/>
                <a:cs typeface="Levenim MT" panose="02010502060101010101" pitchFamily="2" charset="-79"/>
              </a:rPr>
              <a:t> שכתב הרצל כדי להמחיש את החזון שלו למדינה יהודית בארץ ישראל. </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עלילת הספר מתארת אינטלקטואל יהודי-וינאי צעיר בשם פרידריך </a:t>
            </a:r>
            <a:r>
              <a:rPr lang="he-IL" sz="900" dirty="0" err="1">
                <a:solidFill>
                  <a:srgbClr val="5E4D36"/>
                </a:solidFill>
                <a:latin typeface="Levenim MT" panose="02010502060101010101" pitchFamily="2" charset="-79"/>
                <a:cs typeface="Levenim MT" panose="02010502060101010101" pitchFamily="2" charset="-79"/>
              </a:rPr>
              <a:t>לֶוֶונְברג</a:t>
            </a:r>
            <a:r>
              <a:rPr lang="he-IL" sz="900" dirty="0">
                <a:solidFill>
                  <a:srgbClr val="5E4D36"/>
                </a:solidFill>
                <a:latin typeface="Levenim MT" panose="02010502060101010101" pitchFamily="2" charset="-79"/>
                <a:cs typeface="Levenim MT" panose="02010502060101010101" pitchFamily="2" charset="-79"/>
              </a:rPr>
              <a:t> (</a:t>
            </a:r>
            <a:r>
              <a:rPr lang="en-US" sz="900" dirty="0" err="1">
                <a:solidFill>
                  <a:srgbClr val="5E4D36"/>
                </a:solidFill>
                <a:latin typeface="Levenim MT" panose="02010502060101010101" pitchFamily="2" charset="-79"/>
                <a:cs typeface="Levenim MT" panose="02010502060101010101" pitchFamily="2" charset="-79"/>
              </a:rPr>
              <a:t>Löwenberg</a:t>
            </a:r>
            <a:r>
              <a:rPr lang="en-US" sz="900" dirty="0">
                <a:solidFill>
                  <a:srgbClr val="5E4D36"/>
                </a:solidFill>
                <a:latin typeface="Levenim MT" panose="02010502060101010101" pitchFamily="2" charset="-79"/>
                <a:cs typeface="Levenim MT" panose="02010502060101010101" pitchFamily="2" charset="-79"/>
              </a:rPr>
              <a:t>), </a:t>
            </a:r>
            <a:r>
              <a:rPr lang="he-IL" sz="900" dirty="0">
                <a:solidFill>
                  <a:srgbClr val="5E4D36"/>
                </a:solidFill>
                <a:latin typeface="Levenim MT" panose="02010502060101010101" pitchFamily="2" charset="-79"/>
                <a:cs typeface="Levenim MT" panose="02010502060101010101" pitchFamily="2" charset="-79"/>
              </a:rPr>
              <a:t>הסובל מאבטלה ומכך שאהובתו, </a:t>
            </a:r>
            <a:r>
              <a:rPr lang="he-IL" sz="900" dirty="0" err="1">
                <a:solidFill>
                  <a:srgbClr val="5E4D36"/>
                </a:solidFill>
                <a:latin typeface="Levenim MT" panose="02010502060101010101" pitchFamily="2" charset="-79"/>
                <a:cs typeface="Levenim MT" panose="02010502060101010101" pitchFamily="2" charset="-79"/>
              </a:rPr>
              <a:t>ארנסתינה</a:t>
            </a:r>
            <a:r>
              <a:rPr lang="he-IL" sz="900" dirty="0">
                <a:solidFill>
                  <a:srgbClr val="5E4D36"/>
                </a:solidFill>
                <a:latin typeface="Levenim MT" panose="02010502060101010101" pitchFamily="2" charset="-79"/>
                <a:cs typeface="Levenim MT" panose="02010502060101010101" pitchFamily="2" charset="-79"/>
              </a:rPr>
              <a:t> </a:t>
            </a:r>
            <a:r>
              <a:rPr lang="he-IL" sz="900" dirty="0" err="1">
                <a:solidFill>
                  <a:srgbClr val="5E4D36"/>
                </a:solidFill>
                <a:latin typeface="Levenim MT" panose="02010502060101010101" pitchFamily="2" charset="-79"/>
                <a:cs typeface="Levenim MT" panose="02010502060101010101" pitchFamily="2" charset="-79"/>
              </a:rPr>
              <a:t>לאפלר</a:t>
            </a:r>
            <a:r>
              <a:rPr lang="he-IL" sz="900" dirty="0">
                <a:solidFill>
                  <a:srgbClr val="5E4D36"/>
                </a:solidFill>
                <a:latin typeface="Levenim MT" panose="02010502060101010101" pitchFamily="2" charset="-79"/>
                <a:cs typeface="Levenim MT" panose="02010502060101010101" pitchFamily="2" charset="-79"/>
              </a:rPr>
              <a:t>, מחליטה לנתק </a:t>
            </a:r>
            <a:r>
              <a:rPr lang="he-IL" sz="900" dirty="0" err="1">
                <a:solidFill>
                  <a:srgbClr val="5E4D36"/>
                </a:solidFill>
                <a:latin typeface="Levenim MT" panose="02010502060101010101" pitchFamily="2" charset="-79"/>
                <a:cs typeface="Levenim MT" panose="02010502060101010101" pitchFamily="2" charset="-79"/>
              </a:rPr>
              <a:t>איתו</a:t>
            </a:r>
            <a:r>
              <a:rPr lang="he-IL" sz="900" dirty="0">
                <a:solidFill>
                  <a:srgbClr val="5E4D36"/>
                </a:solidFill>
                <a:latin typeface="Levenim MT" panose="02010502060101010101" pitchFamily="2" charset="-79"/>
                <a:cs typeface="Levenim MT" panose="02010502060101010101" pitchFamily="2" charset="-79"/>
              </a:rPr>
              <a:t> את הקשרים, אחרי שהתארסה עם "סגן ראש בית המסחר שמואל </a:t>
            </a:r>
            <a:r>
              <a:rPr lang="he-IL" sz="900" dirty="0" err="1">
                <a:solidFill>
                  <a:srgbClr val="5E4D36"/>
                </a:solidFill>
                <a:latin typeface="Levenim MT" panose="02010502060101010101" pitchFamily="2" charset="-79"/>
                <a:cs typeface="Levenim MT" panose="02010502060101010101" pitchFamily="2" charset="-79"/>
              </a:rPr>
              <a:t>ויינברגר</a:t>
            </a:r>
            <a:r>
              <a:rPr lang="he-IL" sz="900" dirty="0">
                <a:solidFill>
                  <a:srgbClr val="5E4D36"/>
                </a:solidFill>
                <a:latin typeface="Levenim MT" panose="02010502060101010101" pitchFamily="2" charset="-79"/>
                <a:cs typeface="Levenim MT" panose="02010502060101010101" pitchFamily="2" charset="-79"/>
              </a:rPr>
              <a:t> ובניו", בגלל היותו בעל הון. הוא מחליט להתאבד, אבל נתקל במודעה מסקרנת המפגישה אותו עם אריסטוקרט פרוסי וצורר אדם זועף אשר חזר מאמריקה וקורא לעצמו </a:t>
            </a:r>
            <a:r>
              <a:rPr lang="he-IL" sz="900" dirty="0" err="1">
                <a:solidFill>
                  <a:srgbClr val="5E4D36"/>
                </a:solidFill>
                <a:latin typeface="Levenim MT" panose="02010502060101010101" pitchFamily="2" charset="-79"/>
                <a:cs typeface="Levenim MT" panose="02010502060101010101" pitchFamily="2" charset="-79"/>
              </a:rPr>
              <a:t>קינגסקורט</a:t>
            </a:r>
            <a:r>
              <a:rPr lang="he-IL" sz="900" dirty="0">
                <a:solidFill>
                  <a:srgbClr val="5E4D36"/>
                </a:solidFill>
                <a:latin typeface="Levenim MT" panose="02010502060101010101" pitchFamily="2" charset="-79"/>
                <a:cs typeface="Levenim MT" panose="02010502060101010101" pitchFamily="2" charset="-79"/>
              </a:rPr>
              <a:t> (</a:t>
            </a:r>
            <a:r>
              <a:rPr lang="en-US" sz="900" dirty="0" err="1">
                <a:solidFill>
                  <a:srgbClr val="5E4D36"/>
                </a:solidFill>
                <a:latin typeface="Levenim MT" panose="02010502060101010101" pitchFamily="2" charset="-79"/>
                <a:cs typeface="Levenim MT" panose="02010502060101010101" pitchFamily="2" charset="-79"/>
              </a:rPr>
              <a:t>Kingscourt</a:t>
            </a:r>
            <a:r>
              <a:rPr lang="en-US" sz="900" dirty="0">
                <a:solidFill>
                  <a:srgbClr val="5E4D36"/>
                </a:solidFill>
                <a:latin typeface="Levenim MT" panose="02010502060101010101" pitchFamily="2" charset="-79"/>
                <a:cs typeface="Levenim MT" panose="02010502060101010101" pitchFamily="2" charset="-79"/>
              </a:rPr>
              <a:t>), </a:t>
            </a:r>
            <a:r>
              <a:rPr lang="he-IL" sz="900" dirty="0">
                <a:solidFill>
                  <a:srgbClr val="5E4D36"/>
                </a:solidFill>
                <a:latin typeface="Levenim MT" panose="02010502060101010101" pitchFamily="2" charset="-79"/>
                <a:cs typeface="Levenim MT" panose="02010502060101010101" pitchFamily="2" charset="-79"/>
              </a:rPr>
              <a:t>המציע לו להצטרף למסע התבודדות באי באוקיינוס השקט. עוד לפני כן, פוגש פרידריך במשפחת רוכל עני בשם חיים </a:t>
            </a:r>
            <a:r>
              <a:rPr lang="he-IL" sz="900" dirty="0" err="1">
                <a:solidFill>
                  <a:srgbClr val="5E4D36"/>
                </a:solidFill>
                <a:latin typeface="Levenim MT" panose="02010502060101010101" pitchFamily="2" charset="-79"/>
                <a:cs typeface="Levenim MT" panose="02010502060101010101" pitchFamily="2" charset="-79"/>
              </a:rPr>
              <a:t>ליטוואק</a:t>
            </a:r>
            <a:r>
              <a:rPr lang="he-IL" sz="900" dirty="0">
                <a:solidFill>
                  <a:srgbClr val="5E4D36"/>
                </a:solidFill>
                <a:latin typeface="Levenim MT" panose="02010502060101010101" pitchFamily="2" charset="-79"/>
                <a:cs typeface="Levenim MT" panose="02010502060101010101" pitchFamily="2" charset="-79"/>
              </a:rPr>
              <a:t>, ותורם להם מספר פעמים כסף עבור מזון, שכר דירה והסדרת חובות.</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בדרכם הארוכה של פרידריך </a:t>
            </a:r>
            <a:r>
              <a:rPr lang="he-IL" sz="900" dirty="0" err="1">
                <a:solidFill>
                  <a:srgbClr val="5E4D36"/>
                </a:solidFill>
                <a:latin typeface="Levenim MT" panose="02010502060101010101" pitchFamily="2" charset="-79"/>
                <a:cs typeface="Levenim MT" panose="02010502060101010101" pitchFamily="2" charset="-79"/>
              </a:rPr>
              <a:t>וקינגסקורט</a:t>
            </a:r>
            <a:r>
              <a:rPr lang="he-IL" sz="900" dirty="0">
                <a:solidFill>
                  <a:srgbClr val="5E4D36"/>
                </a:solidFill>
                <a:latin typeface="Levenim MT" panose="02010502060101010101" pitchFamily="2" charset="-79"/>
                <a:cs typeface="Levenim MT" panose="02010502060101010101" pitchFamily="2" charset="-79"/>
              </a:rPr>
              <a:t> לאי באוקיינוס השקט, עוגנים השניים בנמל יפו, תרים את יפו וירושלים ומוצאים אותן במצב מדכא (כפי שראה אותה הרצל עצמו במסעו לארץ ישראל בשנת 1898) ופוגשים רופא עיניים בשם ד"ר </a:t>
            </a:r>
            <a:r>
              <a:rPr lang="he-IL" sz="900" dirty="0" err="1">
                <a:solidFill>
                  <a:srgbClr val="5E4D36"/>
                </a:solidFill>
                <a:latin typeface="Levenim MT" panose="02010502060101010101" pitchFamily="2" charset="-79"/>
                <a:cs typeface="Levenim MT" panose="02010502060101010101" pitchFamily="2" charset="-79"/>
              </a:rPr>
              <a:t>אייכנשטם</a:t>
            </a:r>
            <a:r>
              <a:rPr lang="he-IL" sz="900" dirty="0">
                <a:solidFill>
                  <a:srgbClr val="5E4D36"/>
                </a:solidFill>
                <a:latin typeface="Levenim MT" panose="02010502060101010101" pitchFamily="2" charset="-79"/>
                <a:cs typeface="Levenim MT" panose="02010502060101010101" pitchFamily="2" charset="-79"/>
              </a:rPr>
              <a:t> (</a:t>
            </a:r>
            <a:r>
              <a:rPr lang="en-US" sz="900" dirty="0" err="1">
                <a:solidFill>
                  <a:srgbClr val="5E4D36"/>
                </a:solidFill>
                <a:latin typeface="Levenim MT" panose="02010502060101010101" pitchFamily="2" charset="-79"/>
                <a:cs typeface="Levenim MT" panose="02010502060101010101" pitchFamily="2" charset="-79"/>
              </a:rPr>
              <a:t>Eichenstamm</a:t>
            </a:r>
            <a:r>
              <a:rPr lang="en-US" sz="900" dirty="0">
                <a:solidFill>
                  <a:srgbClr val="5E4D36"/>
                </a:solidFill>
                <a:latin typeface="Levenim MT" panose="02010502060101010101" pitchFamily="2" charset="-79"/>
                <a:cs typeface="Levenim MT" panose="02010502060101010101" pitchFamily="2" charset="-79"/>
              </a:rPr>
              <a:t>), </a:t>
            </a:r>
            <a:r>
              <a:rPr lang="he-IL" sz="900" dirty="0">
                <a:solidFill>
                  <a:srgbClr val="5E4D36"/>
                </a:solidFill>
                <a:latin typeface="Levenim MT" panose="02010502060101010101" pitchFamily="2" charset="-79"/>
                <a:cs typeface="Levenim MT" panose="02010502060101010101" pitchFamily="2" charset="-79"/>
              </a:rPr>
              <a:t>אשר ממליץ להם לבקר את המושבות העבריות החדשות: ראשון לציון, רחובות ודומיהם.</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לאחר 20 שנה של בידוד באי (בשנת 1923) חוזרים שני הנוסעים לארץ ישראל ועוגנים בחיפה, שם הם פוגשים בבנו של הרוכל, דוד </a:t>
            </a:r>
            <a:r>
              <a:rPr lang="he-IL" sz="900" dirty="0" err="1">
                <a:solidFill>
                  <a:srgbClr val="5E4D36"/>
                </a:solidFill>
                <a:latin typeface="Levenim MT" panose="02010502060101010101" pitchFamily="2" charset="-79"/>
                <a:cs typeface="Levenim MT" panose="02010502060101010101" pitchFamily="2" charset="-79"/>
              </a:rPr>
              <a:t>ליטוואק</a:t>
            </a:r>
            <a:r>
              <a:rPr lang="he-IL" sz="900" dirty="0">
                <a:solidFill>
                  <a:srgbClr val="5E4D36"/>
                </a:solidFill>
                <a:latin typeface="Levenim MT" panose="02010502060101010101" pitchFamily="2" charset="-79"/>
                <a:cs typeface="Levenim MT" panose="02010502060101010101" pitchFamily="2" charset="-79"/>
              </a:rPr>
              <a:t> (</a:t>
            </a:r>
            <a:r>
              <a:rPr lang="en-US" sz="900" dirty="0">
                <a:solidFill>
                  <a:srgbClr val="5E4D36"/>
                </a:solidFill>
                <a:latin typeface="Levenim MT" panose="02010502060101010101" pitchFamily="2" charset="-79"/>
                <a:cs typeface="Levenim MT" panose="02010502060101010101" pitchFamily="2" charset="-79"/>
              </a:rPr>
              <a:t>David </a:t>
            </a:r>
            <a:r>
              <a:rPr lang="en-US" sz="900" dirty="0" err="1">
                <a:solidFill>
                  <a:srgbClr val="5E4D36"/>
                </a:solidFill>
                <a:latin typeface="Levenim MT" panose="02010502060101010101" pitchFamily="2" charset="-79"/>
                <a:cs typeface="Levenim MT" panose="02010502060101010101" pitchFamily="2" charset="-79"/>
              </a:rPr>
              <a:t>Littwak</a:t>
            </a:r>
            <a:r>
              <a:rPr lang="en-US" sz="900" dirty="0">
                <a:solidFill>
                  <a:srgbClr val="5E4D36"/>
                </a:solidFill>
                <a:latin typeface="Levenim MT" panose="02010502060101010101" pitchFamily="2" charset="-79"/>
                <a:cs typeface="Levenim MT" panose="02010502060101010101" pitchFamily="2" charset="-79"/>
              </a:rPr>
              <a:t>), </a:t>
            </a:r>
            <a:r>
              <a:rPr lang="he-IL" sz="900" dirty="0">
                <a:solidFill>
                  <a:srgbClr val="5E4D36"/>
                </a:solidFill>
                <a:latin typeface="Levenim MT" panose="02010502060101010101" pitchFamily="2" charset="-79"/>
                <a:cs typeface="Levenim MT" panose="02010502060101010101" pitchFamily="2" charset="-79"/>
              </a:rPr>
              <a:t>אשר חשב את פרידריך למת (פרידריך ביקש לפני נסיעתו שאם לא יחזור תוך שבוע יודיעו שנספה בטיפוס הרים). הוא לוקח אותם לביתו, הקרוי "</a:t>
            </a:r>
            <a:r>
              <a:rPr lang="he-IL" sz="900" dirty="0" err="1">
                <a:solidFill>
                  <a:srgbClr val="5E4D36"/>
                </a:solidFill>
                <a:latin typeface="Levenim MT" panose="02010502060101010101" pitchFamily="2" charset="-79"/>
                <a:cs typeface="Levenim MT" panose="02010502060101010101" pitchFamily="2" charset="-79"/>
              </a:rPr>
              <a:t>פרידריכסהיים</a:t>
            </a:r>
            <a:r>
              <a:rPr lang="he-IL" sz="900" dirty="0">
                <a:solidFill>
                  <a:srgbClr val="5E4D36"/>
                </a:solidFill>
                <a:latin typeface="Levenim MT" panose="02010502060101010101" pitchFamily="2" charset="-79"/>
                <a:cs typeface="Levenim MT" panose="02010502060101010101" pitchFamily="2" charset="-79"/>
              </a:rPr>
              <a:t>", ומראה להם את משפחתו: אשתו שרה, אחותו מרים (אותה ראה פרידריך עוד בווינה, בעודה תינוקת) ובנו פרידריך. לאחר מכן הם נוסעים למחזמר בשם "שבתי צבי" בחברת ד"ר רשיד ביי (</a:t>
            </a:r>
            <a:r>
              <a:rPr lang="en-US" sz="900" dirty="0" err="1">
                <a:solidFill>
                  <a:srgbClr val="5E4D36"/>
                </a:solidFill>
                <a:latin typeface="Levenim MT" panose="02010502060101010101" pitchFamily="2" charset="-79"/>
                <a:cs typeface="Levenim MT" panose="02010502060101010101" pitchFamily="2" charset="-79"/>
              </a:rPr>
              <a:t>Reschid</a:t>
            </a:r>
            <a:r>
              <a:rPr lang="en-US" sz="900" dirty="0">
                <a:solidFill>
                  <a:srgbClr val="5E4D36"/>
                </a:solidFill>
                <a:latin typeface="Levenim MT" panose="02010502060101010101" pitchFamily="2" charset="-79"/>
                <a:cs typeface="Levenim MT" panose="02010502060101010101" pitchFamily="2" charset="-79"/>
              </a:rPr>
              <a:t> </a:t>
            </a:r>
            <a:r>
              <a:rPr lang="en-US" sz="900" dirty="0" err="1">
                <a:solidFill>
                  <a:srgbClr val="5E4D36"/>
                </a:solidFill>
                <a:latin typeface="Levenim MT" panose="02010502060101010101" pitchFamily="2" charset="-79"/>
                <a:cs typeface="Levenim MT" panose="02010502060101010101" pitchFamily="2" charset="-79"/>
              </a:rPr>
              <a:t>Bey</a:t>
            </a:r>
            <a:r>
              <a:rPr lang="en-US" sz="900" dirty="0">
                <a:solidFill>
                  <a:srgbClr val="5E4D36"/>
                </a:solidFill>
                <a:latin typeface="Levenim MT" panose="02010502060101010101" pitchFamily="2" charset="-79"/>
                <a:cs typeface="Levenim MT" panose="02010502060101010101" pitchFamily="2" charset="-79"/>
              </a:rPr>
              <a:t>), </a:t>
            </a:r>
            <a:r>
              <a:rPr lang="he-IL" sz="900" dirty="0">
                <a:solidFill>
                  <a:srgbClr val="5E4D36"/>
                </a:solidFill>
                <a:latin typeface="Levenim MT" panose="02010502060101010101" pitchFamily="2" charset="-79"/>
                <a:cs typeface="Levenim MT" panose="02010502060101010101" pitchFamily="2" charset="-79"/>
              </a:rPr>
              <a:t>ערבי ארצישראלי, ושם הם פוגשים את ד"ר </a:t>
            </a:r>
            <a:r>
              <a:rPr lang="he-IL" sz="900" dirty="0" err="1">
                <a:solidFill>
                  <a:srgbClr val="5E4D36"/>
                </a:solidFill>
                <a:latin typeface="Levenim MT" panose="02010502060101010101" pitchFamily="2" charset="-79"/>
                <a:cs typeface="Levenim MT" panose="02010502060101010101" pitchFamily="2" charset="-79"/>
              </a:rPr>
              <a:t>אייכנשטם</a:t>
            </a:r>
            <a:r>
              <a:rPr lang="he-IL" sz="900" dirty="0">
                <a:solidFill>
                  <a:srgbClr val="5E4D36"/>
                </a:solidFill>
                <a:latin typeface="Levenim MT" panose="02010502060101010101" pitchFamily="2" charset="-79"/>
                <a:cs typeface="Levenim MT" panose="02010502060101010101" pitchFamily="2" charset="-79"/>
              </a:rPr>
              <a:t>, אשר נעשה נשיא החברה החדשה. הם עורכים מסע בארץ ובמסע זה הרצל בעצם מתאר את חזונו האוטופי למדינה היהודית. </a:t>
            </a:r>
            <a:endParaRPr lang="he-IL" sz="900" dirty="0" smtClean="0">
              <a:solidFill>
                <a:srgbClr val="5E4D36"/>
              </a:solidFill>
              <a:latin typeface="Levenim MT" panose="02010502060101010101" pitchFamily="2" charset="-79"/>
              <a:cs typeface="Levenim MT" panose="02010502060101010101" pitchFamily="2" charset="-79"/>
            </a:endParaRPr>
          </a:p>
          <a:p>
            <a:pPr marL="0" indent="0" algn="just">
              <a:lnSpc>
                <a:spcPct val="150000"/>
              </a:lnSpc>
              <a:buNone/>
            </a:pPr>
            <a:r>
              <a:rPr lang="he-IL" sz="900" dirty="0" smtClean="0">
                <a:solidFill>
                  <a:srgbClr val="5E4D36"/>
                </a:solidFill>
                <a:latin typeface="Levenim MT" panose="02010502060101010101" pitchFamily="2" charset="-79"/>
                <a:cs typeface="Levenim MT" panose="02010502060101010101" pitchFamily="2" charset="-79"/>
              </a:rPr>
              <a:t>מתוך הערך </a:t>
            </a:r>
            <a:r>
              <a:rPr lang="he-IL" sz="900" dirty="0" err="1" smtClean="0">
                <a:solidFill>
                  <a:srgbClr val="5E4D36"/>
                </a:solidFill>
                <a:latin typeface="Levenim MT" panose="02010502060101010101" pitchFamily="2" charset="-79"/>
                <a:cs typeface="Levenim MT" panose="02010502060101010101" pitchFamily="2" charset="-79"/>
                <a:hlinkClick r:id="rId2"/>
              </a:rPr>
              <a:t>אלטנוילנד</a:t>
            </a:r>
            <a:r>
              <a:rPr lang="he-IL" sz="900" dirty="0" smtClean="0">
                <a:solidFill>
                  <a:srgbClr val="5E4D36"/>
                </a:solidFill>
                <a:latin typeface="Levenim MT" panose="02010502060101010101" pitchFamily="2" charset="-79"/>
                <a:cs typeface="Levenim MT" panose="02010502060101010101" pitchFamily="2" charset="-79"/>
                <a:hlinkClick r:id="rId2"/>
              </a:rPr>
              <a:t> </a:t>
            </a:r>
            <a:r>
              <a:rPr lang="he-IL" sz="900" dirty="0" err="1" smtClean="0">
                <a:solidFill>
                  <a:srgbClr val="5E4D36"/>
                </a:solidFill>
                <a:latin typeface="Levenim MT" panose="02010502060101010101" pitchFamily="2" charset="-79"/>
                <a:cs typeface="Levenim MT" panose="02010502060101010101" pitchFamily="2" charset="-79"/>
                <a:hlinkClick r:id="rId2"/>
              </a:rPr>
              <a:t>בויקי</a:t>
            </a:r>
            <a:r>
              <a:rPr lang="he-IL" sz="900" dirty="0" smtClean="0">
                <a:solidFill>
                  <a:srgbClr val="5E4D36"/>
                </a:solidFill>
                <a:latin typeface="Levenim MT" panose="02010502060101010101" pitchFamily="2" charset="-79"/>
                <a:cs typeface="Levenim MT" panose="02010502060101010101" pitchFamily="2" charset="-79"/>
                <a:hlinkClick r:id="rId2"/>
              </a:rPr>
              <a:t> </a:t>
            </a:r>
            <a:r>
              <a:rPr lang="he-IL" sz="900" dirty="0" smtClean="0">
                <a:solidFill>
                  <a:srgbClr val="5E4D36"/>
                </a:solidFill>
                <a:latin typeface="Levenim MT" panose="02010502060101010101" pitchFamily="2" charset="-79"/>
                <a:cs typeface="Levenim MT" panose="02010502060101010101" pitchFamily="2" charset="-79"/>
              </a:rPr>
              <a:t>ראה הרחבה שם</a:t>
            </a:r>
            <a:endParaRPr lang="he-IL" sz="900" dirty="0">
              <a:solidFill>
                <a:srgbClr val="5E4D36"/>
              </a:solidFill>
              <a:latin typeface="Levenim MT" panose="02010502060101010101" pitchFamily="2" charset="-79"/>
              <a:cs typeface="Levenim MT" panose="02010502060101010101" pitchFamily="2" charset="-79"/>
            </a:endParaRP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הקטע שהבאנו הוא מהביקור הראשון של פרידריך בירושלים. </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מהי פעולתה של ירושלים על בן העם היהודי,  על פי התיאור של הרצל את המפגש של פרידריך היהודי המתבולל עם ירושלים?</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בקטע זה אנחנו מבקשים להדגים את הגעגוע והיחס המיוחד של יהודי מתבולל לירושלים ולמה שהיא מסמלת.</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ג. בן גוריון וירושלים</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מהרבה בחינות הקטע מדבר בעד עצמו. בן גוריון כמנהיג בעל ראיה היסטורית עמוקה קיבל </a:t>
            </a:r>
            <a:r>
              <a:rPr lang="he-IL" sz="900">
                <a:solidFill>
                  <a:srgbClr val="5E4D36"/>
                </a:solidFill>
                <a:latin typeface="Levenim MT" panose="02010502060101010101" pitchFamily="2" charset="-79"/>
                <a:cs typeface="Levenim MT" panose="02010502060101010101" pitchFamily="2" charset="-79"/>
              </a:rPr>
              <a:t>החלטה </a:t>
            </a:r>
            <a:r>
              <a:rPr lang="he-IL" sz="900" smtClean="0">
                <a:solidFill>
                  <a:srgbClr val="5E4D36"/>
                </a:solidFill>
                <a:latin typeface="Levenim MT" panose="02010502060101010101" pitchFamily="2" charset="-79"/>
                <a:cs typeface="Levenim MT" panose="02010502060101010101" pitchFamily="2" charset="-79"/>
              </a:rPr>
              <a:t>צבאית</a:t>
            </a:r>
            <a:endParaRPr lang="he-IL" sz="900" dirty="0">
              <a:solidFill>
                <a:srgbClr val="5E4D36"/>
              </a:solidFill>
              <a:latin typeface="Levenim MT" panose="02010502060101010101" pitchFamily="2" charset="-79"/>
              <a:cs typeface="Levenim MT" panose="02010502060101010101" pitchFamily="2" charset="-79"/>
            </a:endParaRP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האם אתם הייתם נוהגים כבן גוריון אם ההחלטה הייתה בידכם?</a:t>
            </a:r>
          </a:p>
          <a:p>
            <a:pPr marL="0" indent="0" algn="just">
              <a:lnSpc>
                <a:spcPct val="150000"/>
              </a:lnSpc>
              <a:buNone/>
            </a:pPr>
            <a:r>
              <a:rPr lang="he-IL" sz="900" dirty="0">
                <a:solidFill>
                  <a:srgbClr val="5E4D36"/>
                </a:solidFill>
                <a:latin typeface="Levenim MT" panose="02010502060101010101" pitchFamily="2" charset="-79"/>
                <a:cs typeface="Levenim MT" panose="02010502060101010101" pitchFamily="2" charset="-79"/>
              </a:rPr>
              <a:t>מהו הסוד של ירושלים שהיא כ"כ משמעותית לנו ולדורות של יהודים?</a:t>
            </a:r>
          </a:p>
          <a:p>
            <a:pPr marL="0" indent="0" algn="just">
              <a:lnSpc>
                <a:spcPct val="150000"/>
              </a:lnSpc>
              <a:buFont typeface="Arial" panose="020B0604020202020204" pitchFamily="34" charset="0"/>
              <a:buNone/>
            </a:pPr>
            <a:endParaRPr lang="he-IL" sz="9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346103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3426</TotalTime>
  <Words>1370</Words>
  <Application>Microsoft Office PowerPoint</Application>
  <PresentationFormat>A4 Paper (210x297 mm)</PresentationFormat>
  <Paragraphs>62</Paragraphs>
  <Slides>2</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vt:i4>
      </vt:variant>
    </vt:vector>
  </HeadingPairs>
  <TitlesOfParts>
    <vt:vector size="6" baseType="lpstr">
      <vt:lpstr>Arial</vt:lpstr>
      <vt:lpstr>Calibri</vt:lpstr>
      <vt:lpstr>Levenim MT</vt:lpstr>
      <vt:lpstr>1_ערכת נושא Office</vt:lpstr>
      <vt:lpstr>מה יש בה  בירושלים?</vt:lpstr>
      <vt:lpstr>הנחיות למעביר הלימוד</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נוקד</cp:lastModifiedBy>
  <cp:revision>64</cp:revision>
  <cp:lastPrinted>2016-01-02T09:56:53Z</cp:lastPrinted>
  <dcterms:created xsi:type="dcterms:W3CDTF">2016-01-01T12:13:36Z</dcterms:created>
  <dcterms:modified xsi:type="dcterms:W3CDTF">2016-06-03T14:11:12Z</dcterms:modified>
</cp:coreProperties>
</file>